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383" r:id="rId2"/>
    <p:sldId id="382" r:id="rId3"/>
    <p:sldId id="282" r:id="rId4"/>
    <p:sldId id="284" r:id="rId5"/>
    <p:sldId id="298" r:id="rId6"/>
    <p:sldId id="273" r:id="rId7"/>
    <p:sldId id="299" r:id="rId8"/>
    <p:sldId id="340" r:id="rId9"/>
    <p:sldId id="293" r:id="rId10"/>
    <p:sldId id="301" r:id="rId11"/>
    <p:sldId id="294" r:id="rId12"/>
    <p:sldId id="302" r:id="rId13"/>
    <p:sldId id="319" r:id="rId14"/>
    <p:sldId id="320" r:id="rId15"/>
    <p:sldId id="379" r:id="rId16"/>
    <p:sldId id="350" r:id="rId17"/>
    <p:sldId id="384" r:id="rId18"/>
    <p:sldId id="316" r:id="rId19"/>
    <p:sldId id="322" r:id="rId20"/>
    <p:sldId id="323" r:id="rId21"/>
    <p:sldId id="324" r:id="rId22"/>
    <p:sldId id="325" r:id="rId23"/>
    <p:sldId id="317" r:id="rId24"/>
    <p:sldId id="326" r:id="rId25"/>
    <p:sldId id="327" r:id="rId26"/>
    <p:sldId id="329" r:id="rId27"/>
    <p:sldId id="330" r:id="rId28"/>
    <p:sldId id="328" r:id="rId29"/>
    <p:sldId id="318" r:id="rId30"/>
    <p:sldId id="331" r:id="rId31"/>
    <p:sldId id="337" r:id="rId32"/>
    <p:sldId id="338" r:id="rId33"/>
    <p:sldId id="341" r:id="rId34"/>
    <p:sldId id="342" r:id="rId35"/>
    <p:sldId id="343" r:id="rId36"/>
    <p:sldId id="344" r:id="rId37"/>
    <p:sldId id="345" r:id="rId38"/>
    <p:sldId id="311" r:id="rId39"/>
    <p:sldId id="346" r:id="rId40"/>
    <p:sldId id="347" r:id="rId41"/>
    <p:sldId id="368" r:id="rId42"/>
    <p:sldId id="371" r:id="rId43"/>
    <p:sldId id="372" r:id="rId44"/>
    <p:sldId id="373" r:id="rId45"/>
    <p:sldId id="374" r:id="rId46"/>
    <p:sldId id="375" r:id="rId47"/>
    <p:sldId id="376" r:id="rId48"/>
    <p:sldId id="377" r:id="rId49"/>
    <p:sldId id="378" r:id="rId50"/>
    <p:sldId id="381" r:id="rId51"/>
    <p:sldId id="385" r:id="rId52"/>
    <p:sldId id="380" r:id="rId53"/>
    <p:sldId id="363" r:id="rId54"/>
    <p:sldId id="364" r:id="rId55"/>
    <p:sldId id="365" r:id="rId56"/>
    <p:sldId id="366" r:id="rId57"/>
    <p:sldId id="367"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88" autoAdjust="0"/>
    <p:restoredTop sz="94660"/>
  </p:normalViewPr>
  <p:slideViewPr>
    <p:cSldViewPr snapToGrid="0">
      <p:cViewPr varScale="1">
        <p:scale>
          <a:sx n="87" d="100"/>
          <a:sy n="87" d="100"/>
        </p:scale>
        <p:origin x="50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63F3B3-9064-40FF-9D06-6D431ED77A3B}" type="datetimeFigureOut">
              <a:rPr lang="en-US" smtClean="0"/>
              <a:t>3/28/2017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BEBFD7-D879-447B-B77C-4E0EF2AC5337}" type="slidenum">
              <a:rPr lang="en-US" smtClean="0"/>
              <a:t>‹#›</a:t>
            </a:fld>
            <a:endParaRPr lang="en-US"/>
          </a:p>
        </p:txBody>
      </p:sp>
    </p:spTree>
    <p:extLst>
      <p:ext uri="{BB962C8B-B14F-4D97-AF65-F5344CB8AC3E}">
        <p14:creationId xmlns:p14="http://schemas.microsoft.com/office/powerpoint/2010/main" val="23061652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17AA63E-00A0-4449-95F6-55B92E0C3E78}" type="datetimeFigureOut">
              <a:rPr lang="en-US" smtClean="0"/>
              <a:t>3/28/2017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3237B3-95BC-468A-8694-66D1958BBDCE}" type="slidenum">
              <a:rPr lang="en-US" smtClean="0"/>
              <a:t>‹#›</a:t>
            </a:fld>
            <a:endParaRPr lang="en-US"/>
          </a:p>
        </p:txBody>
      </p:sp>
    </p:spTree>
    <p:extLst>
      <p:ext uri="{BB962C8B-B14F-4D97-AF65-F5344CB8AC3E}">
        <p14:creationId xmlns:p14="http://schemas.microsoft.com/office/powerpoint/2010/main" val="356701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7AA63E-00A0-4449-95F6-55B92E0C3E78}" type="datetimeFigureOut">
              <a:rPr lang="en-US" smtClean="0"/>
              <a:t>3/28/2017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3237B3-95BC-468A-8694-66D1958BBDCE}" type="slidenum">
              <a:rPr lang="en-US" smtClean="0"/>
              <a:t>‹#›</a:t>
            </a:fld>
            <a:endParaRPr lang="en-US"/>
          </a:p>
        </p:txBody>
      </p:sp>
    </p:spTree>
    <p:extLst>
      <p:ext uri="{BB962C8B-B14F-4D97-AF65-F5344CB8AC3E}">
        <p14:creationId xmlns:p14="http://schemas.microsoft.com/office/powerpoint/2010/main" val="648881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7AA63E-00A0-4449-95F6-55B92E0C3E78}" type="datetimeFigureOut">
              <a:rPr lang="en-US" smtClean="0"/>
              <a:t>3/28/2017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3237B3-95BC-468A-8694-66D1958BBDCE}" type="slidenum">
              <a:rPr lang="en-US" smtClean="0"/>
              <a:t>‹#›</a:t>
            </a:fld>
            <a:endParaRPr lang="en-US"/>
          </a:p>
        </p:txBody>
      </p:sp>
    </p:spTree>
    <p:extLst>
      <p:ext uri="{BB962C8B-B14F-4D97-AF65-F5344CB8AC3E}">
        <p14:creationId xmlns:p14="http://schemas.microsoft.com/office/powerpoint/2010/main" val="2497694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810040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7AA63E-00A0-4449-95F6-55B92E0C3E78}" type="datetimeFigureOut">
              <a:rPr lang="en-US" smtClean="0"/>
              <a:t>3/28/2017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3237B3-95BC-468A-8694-66D1958BBDCE}" type="slidenum">
              <a:rPr lang="en-US" smtClean="0"/>
              <a:t>‹#›</a:t>
            </a:fld>
            <a:endParaRPr lang="en-US"/>
          </a:p>
        </p:txBody>
      </p:sp>
    </p:spTree>
    <p:extLst>
      <p:ext uri="{BB962C8B-B14F-4D97-AF65-F5344CB8AC3E}">
        <p14:creationId xmlns:p14="http://schemas.microsoft.com/office/powerpoint/2010/main" val="603150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17AA63E-00A0-4449-95F6-55B92E0C3E78}" type="datetimeFigureOut">
              <a:rPr lang="en-US" smtClean="0"/>
              <a:t>3/28/2017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3237B3-95BC-468A-8694-66D1958BBDCE}" type="slidenum">
              <a:rPr lang="en-US" smtClean="0"/>
              <a:t>‹#›</a:t>
            </a:fld>
            <a:endParaRPr lang="en-US"/>
          </a:p>
        </p:txBody>
      </p:sp>
    </p:spTree>
    <p:extLst>
      <p:ext uri="{BB962C8B-B14F-4D97-AF65-F5344CB8AC3E}">
        <p14:creationId xmlns:p14="http://schemas.microsoft.com/office/powerpoint/2010/main" val="2253029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17AA63E-00A0-4449-95F6-55B92E0C3E78}" type="datetimeFigureOut">
              <a:rPr lang="en-US" smtClean="0"/>
              <a:t>3/28/2017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3237B3-95BC-468A-8694-66D1958BBDCE}" type="slidenum">
              <a:rPr lang="en-US" smtClean="0"/>
              <a:t>‹#›</a:t>
            </a:fld>
            <a:endParaRPr lang="en-US"/>
          </a:p>
        </p:txBody>
      </p:sp>
    </p:spTree>
    <p:extLst>
      <p:ext uri="{BB962C8B-B14F-4D97-AF65-F5344CB8AC3E}">
        <p14:creationId xmlns:p14="http://schemas.microsoft.com/office/powerpoint/2010/main" val="3339496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17AA63E-00A0-4449-95F6-55B92E0C3E78}" type="datetimeFigureOut">
              <a:rPr lang="en-US" smtClean="0"/>
              <a:t>3/28/2017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93237B3-95BC-468A-8694-66D1958BBDCE}" type="slidenum">
              <a:rPr lang="en-US" smtClean="0"/>
              <a:t>‹#›</a:t>
            </a:fld>
            <a:endParaRPr lang="en-US"/>
          </a:p>
        </p:txBody>
      </p:sp>
    </p:spTree>
    <p:extLst>
      <p:ext uri="{BB962C8B-B14F-4D97-AF65-F5344CB8AC3E}">
        <p14:creationId xmlns:p14="http://schemas.microsoft.com/office/powerpoint/2010/main" val="868198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17AA63E-00A0-4449-95F6-55B92E0C3E78}" type="datetimeFigureOut">
              <a:rPr lang="en-US" smtClean="0"/>
              <a:t>3/28/2017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3237B3-95BC-468A-8694-66D1958BBDCE}" type="slidenum">
              <a:rPr lang="en-US" smtClean="0"/>
              <a:t>‹#›</a:t>
            </a:fld>
            <a:endParaRPr lang="en-US"/>
          </a:p>
        </p:txBody>
      </p:sp>
    </p:spTree>
    <p:extLst>
      <p:ext uri="{BB962C8B-B14F-4D97-AF65-F5344CB8AC3E}">
        <p14:creationId xmlns:p14="http://schemas.microsoft.com/office/powerpoint/2010/main" val="1944342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7AA63E-00A0-4449-95F6-55B92E0C3E78}" type="datetimeFigureOut">
              <a:rPr lang="en-US" smtClean="0"/>
              <a:t>3/28/2017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3237B3-95BC-468A-8694-66D1958BBDCE}" type="slidenum">
              <a:rPr lang="en-US" smtClean="0"/>
              <a:t>‹#›</a:t>
            </a:fld>
            <a:endParaRPr lang="en-US"/>
          </a:p>
        </p:txBody>
      </p:sp>
    </p:spTree>
    <p:extLst>
      <p:ext uri="{BB962C8B-B14F-4D97-AF65-F5344CB8AC3E}">
        <p14:creationId xmlns:p14="http://schemas.microsoft.com/office/powerpoint/2010/main" val="2016012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17AA63E-00A0-4449-95F6-55B92E0C3E78}" type="datetimeFigureOut">
              <a:rPr lang="en-US" smtClean="0"/>
              <a:t>3/28/2017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3237B3-95BC-468A-8694-66D1958BBDCE}" type="slidenum">
              <a:rPr lang="en-US" smtClean="0"/>
              <a:t>‹#›</a:t>
            </a:fld>
            <a:endParaRPr lang="en-US"/>
          </a:p>
        </p:txBody>
      </p:sp>
    </p:spTree>
    <p:extLst>
      <p:ext uri="{BB962C8B-B14F-4D97-AF65-F5344CB8AC3E}">
        <p14:creationId xmlns:p14="http://schemas.microsoft.com/office/powerpoint/2010/main" val="2875379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17AA63E-00A0-4449-95F6-55B92E0C3E78}" type="datetimeFigureOut">
              <a:rPr lang="en-US" smtClean="0"/>
              <a:t>3/28/2017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3237B3-95BC-468A-8694-66D1958BBDCE}" type="slidenum">
              <a:rPr lang="en-US" smtClean="0"/>
              <a:t>‹#›</a:t>
            </a:fld>
            <a:endParaRPr lang="en-US"/>
          </a:p>
        </p:txBody>
      </p:sp>
    </p:spTree>
    <p:extLst>
      <p:ext uri="{BB962C8B-B14F-4D97-AF65-F5344CB8AC3E}">
        <p14:creationId xmlns:p14="http://schemas.microsoft.com/office/powerpoint/2010/main" val="1398530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7AA63E-00A0-4449-95F6-55B92E0C3E78}" type="datetimeFigureOut">
              <a:rPr lang="en-US" smtClean="0"/>
              <a:t>3/28/2017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3237B3-95BC-468A-8694-66D1958BBDCE}" type="slidenum">
              <a:rPr lang="en-US" smtClean="0"/>
              <a:t>‹#›</a:t>
            </a:fld>
            <a:endParaRPr lang="en-US"/>
          </a:p>
        </p:txBody>
      </p:sp>
    </p:spTree>
    <p:extLst>
      <p:ext uri="{BB962C8B-B14F-4D97-AF65-F5344CB8AC3E}">
        <p14:creationId xmlns:p14="http://schemas.microsoft.com/office/powerpoint/2010/main" val="2370040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7.xml"/><Relationship Id="rId4" Type="http://schemas.openxmlformats.org/officeDocument/2006/relationships/image" Target="../media/image46.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88468" y="2472489"/>
            <a:ext cx="4764505" cy="1446550"/>
          </a:xfrm>
          <a:prstGeom prst="rect">
            <a:avLst/>
          </a:prstGeom>
          <a:noFill/>
        </p:spPr>
        <p:txBody>
          <a:bodyPr wrap="square" rtlCol="0">
            <a:spAutoFit/>
          </a:bodyPr>
          <a:lstStyle/>
          <a:p>
            <a:r>
              <a:rPr lang="en-US" sz="4400" dirty="0"/>
              <a:t>Day 1 : part II R101: R coding</a:t>
            </a:r>
          </a:p>
        </p:txBody>
      </p:sp>
    </p:spTree>
    <p:extLst>
      <p:ext uri="{BB962C8B-B14F-4D97-AF65-F5344CB8AC3E}">
        <p14:creationId xmlns:p14="http://schemas.microsoft.com/office/powerpoint/2010/main" val="2599521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5725" y="0"/>
            <a:ext cx="7463790" cy="646331"/>
          </a:xfrm>
          <a:prstGeom prst="rect">
            <a:avLst/>
          </a:prstGeom>
          <a:noFill/>
        </p:spPr>
        <p:txBody>
          <a:bodyPr wrap="square" rtlCol="0">
            <a:spAutoFit/>
          </a:bodyPr>
          <a:lstStyle/>
          <a:p>
            <a:r>
              <a:rPr lang="en-US" sz="3600" dirty="0"/>
              <a:t>Exercise 4 : Data Types</a:t>
            </a:r>
          </a:p>
        </p:txBody>
      </p:sp>
      <p:sp>
        <p:nvSpPr>
          <p:cNvPr id="3" name="Rectangle 2"/>
          <p:cNvSpPr/>
          <p:nvPr/>
        </p:nvSpPr>
        <p:spPr>
          <a:xfrm>
            <a:off x="1019176" y="615375"/>
            <a:ext cx="9953624" cy="6186309"/>
          </a:xfrm>
          <a:prstGeom prst="rect">
            <a:avLst/>
          </a:prstGeom>
        </p:spPr>
        <p:txBody>
          <a:bodyPr wrap="square">
            <a:spAutoFit/>
          </a:bodyPr>
          <a:lstStyle/>
          <a:p>
            <a:r>
              <a:rPr lang="en-US" sz="3600" dirty="0">
                <a:latin typeface="Courier New" panose="02070309020205020404" pitchFamily="49" charset="0"/>
                <a:cs typeface="Courier New" panose="02070309020205020404" pitchFamily="49" charset="0"/>
              </a:rPr>
              <a:t>x &lt;- 1</a:t>
            </a:r>
          </a:p>
          <a:p>
            <a:r>
              <a:rPr lang="en-US" sz="3600" dirty="0">
                <a:latin typeface="Courier New" panose="02070309020205020404" pitchFamily="49" charset="0"/>
                <a:cs typeface="Courier New" panose="02070309020205020404" pitchFamily="49" charset="0"/>
              </a:rPr>
              <a:t>y &lt;- 2.1</a:t>
            </a:r>
          </a:p>
          <a:p>
            <a:r>
              <a:rPr lang="en-US" sz="3600" dirty="0">
                <a:latin typeface="Courier New" panose="02070309020205020404" pitchFamily="49" charset="0"/>
                <a:cs typeface="Courier New" panose="02070309020205020404" pitchFamily="49" charset="0"/>
              </a:rPr>
              <a:t>z &lt;- “metabolomics”</a:t>
            </a:r>
          </a:p>
          <a:p>
            <a:r>
              <a:rPr lang="en-US" sz="3600" dirty="0" err="1">
                <a:latin typeface="Courier New" panose="02070309020205020404" pitchFamily="49" charset="0"/>
                <a:cs typeface="Courier New" panose="02070309020205020404" pitchFamily="49" charset="0"/>
              </a:rPr>
              <a:t>zz</a:t>
            </a:r>
            <a:r>
              <a:rPr lang="en-US" sz="3600" dirty="0">
                <a:latin typeface="Courier New" panose="02070309020205020404" pitchFamily="49" charset="0"/>
                <a:cs typeface="Courier New" panose="02070309020205020404" pitchFamily="49" charset="0"/>
              </a:rPr>
              <a:t> &lt;- “metabolomics is cool”</a:t>
            </a:r>
          </a:p>
          <a:p>
            <a:r>
              <a:rPr lang="en-US" sz="3600" dirty="0">
                <a:latin typeface="Courier New" panose="02070309020205020404" pitchFamily="49" charset="0"/>
                <a:cs typeface="Courier New" panose="02070309020205020404" pitchFamily="49" charset="0"/>
              </a:rPr>
              <a:t>a1 &lt;- “1”</a:t>
            </a:r>
          </a:p>
          <a:p>
            <a:r>
              <a:rPr lang="en-US" sz="3600" dirty="0">
                <a:latin typeface="Courier New" panose="02070309020205020404" pitchFamily="49" charset="0"/>
                <a:cs typeface="Courier New" panose="02070309020205020404" pitchFamily="49" charset="0"/>
              </a:rPr>
              <a:t>x+1</a:t>
            </a:r>
          </a:p>
          <a:p>
            <a:r>
              <a:rPr lang="en-US" sz="3600" dirty="0" err="1">
                <a:latin typeface="Courier New" panose="02070309020205020404" pitchFamily="49" charset="0"/>
                <a:cs typeface="Courier New" panose="02070309020205020404" pitchFamily="49" charset="0"/>
              </a:rPr>
              <a:t>x+z</a:t>
            </a:r>
            <a:endParaRPr lang="en-US" sz="3600" dirty="0">
              <a:latin typeface="Courier New" panose="02070309020205020404" pitchFamily="49" charset="0"/>
              <a:cs typeface="Courier New" panose="02070309020205020404" pitchFamily="49" charset="0"/>
            </a:endParaRPr>
          </a:p>
          <a:p>
            <a:r>
              <a:rPr lang="en-US" sz="3600" dirty="0">
                <a:latin typeface="Courier New" panose="02070309020205020404" pitchFamily="49" charset="0"/>
                <a:cs typeface="Courier New" panose="02070309020205020404" pitchFamily="49" charset="0"/>
              </a:rPr>
              <a:t>a1+1</a:t>
            </a:r>
          </a:p>
          <a:p>
            <a:r>
              <a:rPr lang="en-US" sz="3600" dirty="0" err="1">
                <a:latin typeface="Courier New" panose="02070309020205020404" pitchFamily="49" charset="0"/>
                <a:cs typeface="Courier New" panose="02070309020205020404" pitchFamily="49" charset="0"/>
              </a:rPr>
              <a:t>as.integer</a:t>
            </a:r>
            <a:r>
              <a:rPr lang="en-US" sz="3600" dirty="0">
                <a:latin typeface="Courier New" panose="02070309020205020404" pitchFamily="49" charset="0"/>
                <a:cs typeface="Courier New" panose="02070309020205020404" pitchFamily="49" charset="0"/>
              </a:rPr>
              <a:t>(a1)+1</a:t>
            </a:r>
          </a:p>
          <a:p>
            <a:r>
              <a:rPr lang="en-US" sz="3600" dirty="0" err="1">
                <a:latin typeface="Courier New" panose="02070309020205020404" pitchFamily="49" charset="0"/>
                <a:cs typeface="Courier New" panose="02070309020205020404" pitchFamily="49" charset="0"/>
              </a:rPr>
              <a:t>as.character</a:t>
            </a:r>
            <a:r>
              <a:rPr lang="en-US" sz="3600" dirty="0">
                <a:latin typeface="Courier New" panose="02070309020205020404" pitchFamily="49" charset="0"/>
                <a:cs typeface="Courier New" panose="02070309020205020404" pitchFamily="49" charset="0"/>
              </a:rPr>
              <a:t>(x)</a:t>
            </a:r>
          </a:p>
          <a:p>
            <a:r>
              <a:rPr lang="en-US" sz="3600" dirty="0" err="1">
                <a:latin typeface="Courier New" panose="02070309020205020404" pitchFamily="49" charset="0"/>
                <a:cs typeface="Courier New" panose="02070309020205020404" pitchFamily="49" charset="0"/>
              </a:rPr>
              <a:t>typeof</a:t>
            </a:r>
            <a:r>
              <a:rPr lang="en-US" sz="3600" dirty="0">
                <a:latin typeface="Courier New" panose="02070309020205020404" pitchFamily="49" charset="0"/>
                <a:cs typeface="Courier New" panose="02070309020205020404" pitchFamily="49" charset="0"/>
              </a:rPr>
              <a:t>(x)</a:t>
            </a:r>
          </a:p>
        </p:txBody>
      </p:sp>
    </p:spTree>
    <p:extLst>
      <p:ext uri="{BB962C8B-B14F-4D97-AF65-F5344CB8AC3E}">
        <p14:creationId xmlns:p14="http://schemas.microsoft.com/office/powerpoint/2010/main" val="1716476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0025" y="101600"/>
            <a:ext cx="6198870" cy="646331"/>
          </a:xfrm>
          <a:prstGeom prst="rect">
            <a:avLst/>
          </a:prstGeom>
          <a:noFill/>
        </p:spPr>
        <p:txBody>
          <a:bodyPr wrap="square" rtlCol="0">
            <a:spAutoFit/>
          </a:bodyPr>
          <a:lstStyle/>
          <a:p>
            <a:r>
              <a:rPr lang="en-US" sz="3600" dirty="0"/>
              <a:t>What we do in R?</a:t>
            </a:r>
          </a:p>
        </p:txBody>
      </p:sp>
      <p:sp>
        <p:nvSpPr>
          <p:cNvPr id="8" name="TextBox 7"/>
          <p:cNvSpPr txBox="1"/>
          <p:nvPr/>
        </p:nvSpPr>
        <p:spPr>
          <a:xfrm>
            <a:off x="4654550" y="223091"/>
            <a:ext cx="5742940" cy="461665"/>
          </a:xfrm>
          <a:prstGeom prst="rect">
            <a:avLst/>
          </a:prstGeom>
          <a:noFill/>
        </p:spPr>
        <p:txBody>
          <a:bodyPr wrap="square" rtlCol="0">
            <a:spAutoFit/>
          </a:bodyPr>
          <a:lstStyle/>
          <a:p>
            <a:r>
              <a:rPr lang="en-US" sz="2400" dirty="0"/>
              <a:t>Object types</a:t>
            </a:r>
          </a:p>
        </p:txBody>
      </p:sp>
      <p:sp>
        <p:nvSpPr>
          <p:cNvPr id="5" name="Rectangle 4"/>
          <p:cNvSpPr/>
          <p:nvPr/>
        </p:nvSpPr>
        <p:spPr>
          <a:xfrm>
            <a:off x="323850" y="747931"/>
            <a:ext cx="1273175" cy="461665"/>
          </a:xfrm>
          <a:prstGeom prst="rect">
            <a:avLst/>
          </a:prstGeom>
        </p:spPr>
        <p:txBody>
          <a:bodyPr wrap="square">
            <a:spAutoFit/>
          </a:bodyPr>
          <a:lstStyle/>
          <a:p>
            <a:r>
              <a:rPr lang="en-US" sz="2400" dirty="0">
                <a:solidFill>
                  <a:srgbClr val="000000"/>
                </a:solidFill>
                <a:latin typeface="Arial" panose="020B0604020202020204" pitchFamily="34" charset="0"/>
              </a:rPr>
              <a:t>vectors </a:t>
            </a:r>
            <a:endParaRPr lang="en-US" sz="2400" dirty="0"/>
          </a:p>
        </p:txBody>
      </p:sp>
      <p:pic>
        <p:nvPicPr>
          <p:cNvPr id="7170" name="Picture 2" descr="Image result for the most importa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8791" y="17681"/>
            <a:ext cx="1275579" cy="1460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408306" y="1393857"/>
            <a:ext cx="10233343" cy="319994"/>
          </a:xfrm>
          <a:prstGeom prst="rect">
            <a:avLst/>
          </a:prstGeom>
        </p:spPr>
      </p:pic>
      <p:pic>
        <p:nvPicPr>
          <p:cNvPr id="7" name="Picture 6"/>
          <p:cNvPicPr>
            <a:picLocks noChangeAspect="1"/>
          </p:cNvPicPr>
          <p:nvPr/>
        </p:nvPicPr>
        <p:blipFill>
          <a:blip r:embed="rId4"/>
          <a:stretch>
            <a:fillRect/>
          </a:stretch>
        </p:blipFill>
        <p:spPr>
          <a:xfrm>
            <a:off x="323850" y="2653784"/>
            <a:ext cx="3743325" cy="2371226"/>
          </a:xfrm>
          <a:prstGeom prst="rect">
            <a:avLst/>
          </a:prstGeom>
        </p:spPr>
      </p:pic>
      <p:sp>
        <p:nvSpPr>
          <p:cNvPr id="9" name="Rectangle 8"/>
          <p:cNvSpPr/>
          <p:nvPr/>
        </p:nvSpPr>
        <p:spPr>
          <a:xfrm>
            <a:off x="4397080" y="2280761"/>
            <a:ext cx="1287532" cy="369332"/>
          </a:xfrm>
          <a:prstGeom prst="rect">
            <a:avLst/>
          </a:prstGeom>
        </p:spPr>
        <p:txBody>
          <a:bodyPr wrap="none">
            <a:spAutoFit/>
          </a:bodyPr>
          <a:lstStyle/>
          <a:p>
            <a:r>
              <a:rPr lang="en-US" dirty="0">
                <a:solidFill>
                  <a:srgbClr val="000000"/>
                </a:solidFill>
                <a:latin typeface="Arial" panose="020B0604020202020204" pitchFamily="34" charset="0"/>
              </a:rPr>
              <a:t>data.frame</a:t>
            </a:r>
            <a:endParaRPr lang="en-US" dirty="0"/>
          </a:p>
        </p:txBody>
      </p:sp>
      <p:sp>
        <p:nvSpPr>
          <p:cNvPr id="10" name="Rectangle 9"/>
          <p:cNvSpPr/>
          <p:nvPr/>
        </p:nvSpPr>
        <p:spPr>
          <a:xfrm>
            <a:off x="9881594" y="2280761"/>
            <a:ext cx="582211" cy="369332"/>
          </a:xfrm>
          <a:prstGeom prst="rect">
            <a:avLst/>
          </a:prstGeom>
        </p:spPr>
        <p:txBody>
          <a:bodyPr wrap="none">
            <a:spAutoFit/>
          </a:bodyPr>
          <a:lstStyle/>
          <a:p>
            <a:r>
              <a:rPr lang="en-US" dirty="0">
                <a:solidFill>
                  <a:srgbClr val="000000"/>
                </a:solidFill>
                <a:latin typeface="Arial" panose="020B0604020202020204" pitchFamily="34" charset="0"/>
              </a:rPr>
              <a:t>lists</a:t>
            </a:r>
            <a:endParaRPr lang="en-US" dirty="0"/>
          </a:p>
        </p:txBody>
      </p:sp>
      <p:sp>
        <p:nvSpPr>
          <p:cNvPr id="11" name="Rectangle 10"/>
          <p:cNvSpPr/>
          <p:nvPr/>
        </p:nvSpPr>
        <p:spPr>
          <a:xfrm>
            <a:off x="309493" y="2243435"/>
            <a:ext cx="813043" cy="369332"/>
          </a:xfrm>
          <a:prstGeom prst="rect">
            <a:avLst/>
          </a:prstGeom>
        </p:spPr>
        <p:txBody>
          <a:bodyPr wrap="none">
            <a:spAutoFit/>
          </a:bodyPr>
          <a:lstStyle/>
          <a:p>
            <a:r>
              <a:rPr lang="en-US" dirty="0">
                <a:solidFill>
                  <a:srgbClr val="000000"/>
                </a:solidFill>
                <a:latin typeface="Arial" panose="020B0604020202020204" pitchFamily="34" charset="0"/>
              </a:rPr>
              <a:t>matrix</a:t>
            </a:r>
            <a:endParaRPr lang="en-US" dirty="0"/>
          </a:p>
        </p:txBody>
      </p:sp>
      <p:pic>
        <p:nvPicPr>
          <p:cNvPr id="12" name="Picture 11"/>
          <p:cNvPicPr>
            <a:picLocks noChangeAspect="1"/>
          </p:cNvPicPr>
          <p:nvPr/>
        </p:nvPicPr>
        <p:blipFill>
          <a:blip r:embed="rId5"/>
          <a:stretch>
            <a:fillRect/>
          </a:stretch>
        </p:blipFill>
        <p:spPr>
          <a:xfrm>
            <a:off x="4397080" y="2722103"/>
            <a:ext cx="3759863" cy="2302907"/>
          </a:xfrm>
          <a:prstGeom prst="rect">
            <a:avLst/>
          </a:prstGeom>
        </p:spPr>
      </p:pic>
      <p:pic>
        <p:nvPicPr>
          <p:cNvPr id="7172" name="Picture 4" descr="Image result for ontology tre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2535" y="2722103"/>
            <a:ext cx="2795905" cy="221897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323850" y="5241732"/>
            <a:ext cx="2600325" cy="646331"/>
          </a:xfrm>
          <a:prstGeom prst="rect">
            <a:avLst/>
          </a:prstGeom>
          <a:noFill/>
        </p:spPr>
        <p:txBody>
          <a:bodyPr wrap="square" rtlCol="0">
            <a:spAutoFit/>
          </a:bodyPr>
          <a:lstStyle/>
          <a:p>
            <a:r>
              <a:rPr lang="en-US" dirty="0"/>
              <a:t>only one type of data. Numeric or character</a:t>
            </a:r>
          </a:p>
        </p:txBody>
      </p:sp>
      <p:sp>
        <p:nvSpPr>
          <p:cNvPr id="16" name="TextBox 15"/>
          <p:cNvSpPr txBox="1"/>
          <p:nvPr/>
        </p:nvSpPr>
        <p:spPr>
          <a:xfrm>
            <a:off x="4344692" y="5097020"/>
            <a:ext cx="3684883" cy="369332"/>
          </a:xfrm>
          <a:prstGeom prst="rect">
            <a:avLst/>
          </a:prstGeom>
          <a:noFill/>
        </p:spPr>
        <p:txBody>
          <a:bodyPr wrap="square" rtlCol="0">
            <a:spAutoFit/>
          </a:bodyPr>
          <a:lstStyle/>
          <a:p>
            <a:r>
              <a:rPr lang="en-US" dirty="0"/>
              <a:t>More than one type of data</a:t>
            </a:r>
          </a:p>
        </p:txBody>
      </p:sp>
      <p:pic>
        <p:nvPicPr>
          <p:cNvPr id="14" name="Picture 13"/>
          <p:cNvPicPr>
            <a:picLocks noChangeAspect="1"/>
          </p:cNvPicPr>
          <p:nvPr/>
        </p:nvPicPr>
        <p:blipFill>
          <a:blip r:embed="rId7"/>
          <a:stretch>
            <a:fillRect/>
          </a:stretch>
        </p:blipFill>
        <p:spPr>
          <a:xfrm>
            <a:off x="1771515" y="6301828"/>
            <a:ext cx="10420485" cy="322758"/>
          </a:xfrm>
          <a:prstGeom prst="rect">
            <a:avLst/>
          </a:prstGeom>
        </p:spPr>
      </p:pic>
      <p:sp>
        <p:nvSpPr>
          <p:cNvPr id="15" name="TextBox 14"/>
          <p:cNvSpPr txBox="1"/>
          <p:nvPr/>
        </p:nvSpPr>
        <p:spPr>
          <a:xfrm>
            <a:off x="447471" y="6315649"/>
            <a:ext cx="1163411" cy="400110"/>
          </a:xfrm>
          <a:prstGeom prst="rect">
            <a:avLst/>
          </a:prstGeom>
          <a:noFill/>
        </p:spPr>
        <p:txBody>
          <a:bodyPr wrap="square" rtlCol="0">
            <a:spAutoFit/>
          </a:bodyPr>
          <a:lstStyle/>
          <a:p>
            <a:r>
              <a:rPr lang="en-US" sz="2000" dirty="0"/>
              <a:t>Factors</a:t>
            </a:r>
          </a:p>
        </p:txBody>
      </p:sp>
    </p:spTree>
    <p:extLst>
      <p:ext uri="{BB962C8B-B14F-4D97-AF65-F5344CB8AC3E}">
        <p14:creationId xmlns:p14="http://schemas.microsoft.com/office/powerpoint/2010/main" val="1321775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7650" y="101600"/>
            <a:ext cx="7463790" cy="646331"/>
          </a:xfrm>
          <a:prstGeom prst="rect">
            <a:avLst/>
          </a:prstGeom>
          <a:noFill/>
        </p:spPr>
        <p:txBody>
          <a:bodyPr wrap="square" rtlCol="0">
            <a:spAutoFit/>
          </a:bodyPr>
          <a:lstStyle/>
          <a:p>
            <a:r>
              <a:rPr lang="en-US" sz="3600" dirty="0"/>
              <a:t>Exercise 5 : Let’s create vectors</a:t>
            </a:r>
          </a:p>
        </p:txBody>
      </p:sp>
      <p:grpSp>
        <p:nvGrpSpPr>
          <p:cNvPr id="20" name="Group 19"/>
          <p:cNvGrpSpPr/>
          <p:nvPr/>
        </p:nvGrpSpPr>
        <p:grpSpPr>
          <a:xfrm>
            <a:off x="3615690" y="2630586"/>
            <a:ext cx="4095750" cy="1733550"/>
            <a:chOff x="114300" y="3267075"/>
            <a:chExt cx="4095750" cy="1733550"/>
          </a:xfrm>
        </p:grpSpPr>
        <p:sp>
          <p:nvSpPr>
            <p:cNvPr id="8" name="Rectangle 2"/>
            <p:cNvSpPr>
              <a:spLocks noChangeArrowheads="1"/>
            </p:cNvSpPr>
            <p:nvPr/>
          </p:nvSpPr>
          <p:spPr bwMode="auto">
            <a:xfrm>
              <a:off x="723900" y="3365305"/>
              <a:ext cx="3000375" cy="6155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930F80"/>
                  </a:solidFill>
                  <a:effectLst/>
                  <a:latin typeface="Lucida Console" panose="020B0609040504020204" pitchFamily="49" charset="0"/>
                </a:rPr>
                <a:t>&gt; c(5,6,7,1,2,3)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930F80"/>
                  </a:solidFill>
                  <a:effectLst/>
                  <a:latin typeface="Lucida Console" panose="020B0609040504020204" pitchFamily="49" charset="0"/>
                </a:rPr>
                <a:t> </a:t>
              </a:r>
              <a:r>
                <a:rPr kumimoji="0" lang="en-US" altLang="en-US" sz="2000" b="0" i="0" u="none" strike="noStrike" cap="none" normalizeH="0" baseline="0" dirty="0">
                  <a:ln>
                    <a:noFill/>
                  </a:ln>
                  <a:solidFill>
                    <a:srgbClr val="000000"/>
                  </a:solidFill>
                  <a:effectLst/>
                  <a:latin typeface="Lucida Console" panose="020B0609040504020204" pitchFamily="49" charset="0"/>
                </a:rPr>
                <a:t>[1] 5 6 7 1 2 3 </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
          <p:nvSpPr>
            <p:cNvPr id="10" name="TextBox 9"/>
            <p:cNvSpPr txBox="1"/>
            <p:nvPr/>
          </p:nvSpPr>
          <p:spPr>
            <a:xfrm>
              <a:off x="1381125" y="4322921"/>
              <a:ext cx="1390650" cy="369332"/>
            </a:xfrm>
            <a:prstGeom prst="rect">
              <a:avLst/>
            </a:prstGeom>
            <a:noFill/>
          </p:spPr>
          <p:txBody>
            <a:bodyPr wrap="square" rtlCol="0">
              <a:spAutoFit/>
            </a:bodyPr>
            <a:lstStyle/>
            <a:p>
              <a:r>
                <a:rPr lang="en-US" dirty="0"/>
                <a:t>1</a:t>
              </a:r>
              <a:r>
                <a:rPr lang="en-US" baseline="30000" dirty="0"/>
                <a:t>st</a:t>
              </a:r>
              <a:r>
                <a:rPr lang="en-US" dirty="0"/>
                <a:t> Element</a:t>
              </a:r>
            </a:p>
          </p:txBody>
        </p:sp>
        <p:cxnSp>
          <p:nvCxnSpPr>
            <p:cNvPr id="12" name="Straight Arrow Connector 11"/>
            <p:cNvCxnSpPr>
              <a:cxnSpLocks/>
            </p:cNvCxnSpPr>
            <p:nvPr/>
          </p:nvCxnSpPr>
          <p:spPr>
            <a:xfrm flipV="1">
              <a:off x="1530350" y="3980858"/>
              <a:ext cx="0" cy="3420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57175" y="4322921"/>
              <a:ext cx="1390650" cy="369332"/>
            </a:xfrm>
            <a:prstGeom prst="rect">
              <a:avLst/>
            </a:prstGeom>
            <a:noFill/>
          </p:spPr>
          <p:txBody>
            <a:bodyPr wrap="square" rtlCol="0">
              <a:spAutoFit/>
            </a:bodyPr>
            <a:lstStyle/>
            <a:p>
              <a:r>
                <a:rPr lang="en-US" dirty="0"/>
                <a:t>Index</a:t>
              </a:r>
            </a:p>
          </p:txBody>
        </p:sp>
        <p:cxnSp>
          <p:nvCxnSpPr>
            <p:cNvPr id="17" name="Straight Arrow Connector 16"/>
            <p:cNvCxnSpPr/>
            <p:nvPr/>
          </p:nvCxnSpPr>
          <p:spPr>
            <a:xfrm flipV="1">
              <a:off x="723900" y="3967224"/>
              <a:ext cx="304800" cy="3556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771775" y="4322921"/>
              <a:ext cx="1314450" cy="369332"/>
            </a:xfrm>
            <a:prstGeom prst="rect">
              <a:avLst/>
            </a:prstGeom>
            <a:noFill/>
          </p:spPr>
          <p:txBody>
            <a:bodyPr wrap="square" rtlCol="0">
              <a:spAutoFit/>
            </a:bodyPr>
            <a:lstStyle/>
            <a:p>
              <a:r>
                <a:rPr lang="en-US" dirty="0"/>
                <a:t>Length = 6</a:t>
              </a:r>
            </a:p>
          </p:txBody>
        </p:sp>
        <p:sp>
          <p:nvSpPr>
            <p:cNvPr id="19" name="Rectangle: Rounded Corners 18"/>
            <p:cNvSpPr/>
            <p:nvPr/>
          </p:nvSpPr>
          <p:spPr>
            <a:xfrm>
              <a:off x="114300" y="3267075"/>
              <a:ext cx="4095750" cy="1733550"/>
            </a:xfrm>
            <a:prstGeom prst="roundRect">
              <a:avLst>
                <a:gd name="adj" fmla="val 897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90921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14987" y="0"/>
            <a:ext cx="10162025" cy="6858000"/>
          </a:xfrm>
          <a:prstGeom prst="rect">
            <a:avLst/>
          </a:prstGeom>
        </p:spPr>
      </p:pic>
    </p:spTree>
    <p:extLst>
      <p:ext uri="{BB962C8B-B14F-4D97-AF65-F5344CB8AC3E}">
        <p14:creationId xmlns:p14="http://schemas.microsoft.com/office/powerpoint/2010/main" val="870713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68749" y="0"/>
            <a:ext cx="9254502" cy="6858000"/>
          </a:xfrm>
          <a:prstGeom prst="rect">
            <a:avLst/>
          </a:prstGeom>
        </p:spPr>
      </p:pic>
    </p:spTree>
    <p:extLst>
      <p:ext uri="{BB962C8B-B14F-4D97-AF65-F5344CB8AC3E}">
        <p14:creationId xmlns:p14="http://schemas.microsoft.com/office/powerpoint/2010/main" val="388268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65484" y="1359567"/>
            <a:ext cx="11081084" cy="5693866"/>
          </a:xfrm>
          <a:prstGeom prst="rect">
            <a:avLst/>
          </a:prstGeom>
          <a:noFill/>
        </p:spPr>
        <p:txBody>
          <a:bodyPr wrap="square" rtlCol="0">
            <a:spAutoFit/>
          </a:bodyPr>
          <a:lstStyle/>
          <a:p>
            <a:r>
              <a:rPr lang="en-US" sz="2800" dirty="0" err="1">
                <a:latin typeface="Courier New" panose="02070309020205020404" pitchFamily="49" charset="0"/>
                <a:cs typeface="Courier New" panose="02070309020205020404" pitchFamily="49" charset="0"/>
              </a:rPr>
              <a:t>cpds</a:t>
            </a:r>
            <a:r>
              <a:rPr lang="en-US" sz="2800" dirty="0">
                <a:latin typeface="Courier New" panose="02070309020205020404" pitchFamily="49" charset="0"/>
                <a:cs typeface="Courier New" panose="02070309020205020404" pitchFamily="49" charset="0"/>
              </a:rPr>
              <a:t> &lt;- c("</a:t>
            </a:r>
            <a:r>
              <a:rPr lang="en-US" sz="2800" dirty="0" err="1">
                <a:latin typeface="Courier New" panose="02070309020205020404" pitchFamily="49" charset="0"/>
                <a:cs typeface="Courier New" panose="02070309020205020404" pitchFamily="49" charset="0"/>
              </a:rPr>
              <a:t>xx_a</a:t>
            </a:r>
            <a:r>
              <a:rPr lang="en-US" sz="2800" dirty="0">
                <a:latin typeface="Courier New" panose="02070309020205020404" pitchFamily="49" charset="0"/>
                <a:cs typeface="Courier New" panose="02070309020205020404" pitchFamily="49" charset="0"/>
              </a:rPr>
              <a:t>", "</a:t>
            </a:r>
            <a:r>
              <a:rPr lang="en-US" sz="2800" dirty="0" err="1">
                <a:latin typeface="Courier New" panose="02070309020205020404" pitchFamily="49" charset="0"/>
                <a:cs typeface="Courier New" panose="02070309020205020404" pitchFamily="49" charset="0"/>
              </a:rPr>
              <a:t>xx_b</a:t>
            </a:r>
            <a:r>
              <a:rPr lang="en-US" sz="2800" dirty="0">
                <a:latin typeface="Courier New" panose="02070309020205020404" pitchFamily="49" charset="0"/>
                <a:cs typeface="Courier New" panose="02070309020205020404" pitchFamily="49" charset="0"/>
              </a:rPr>
              <a:t>”, "</a:t>
            </a:r>
            <a:r>
              <a:rPr lang="en-US" sz="2800" dirty="0" err="1">
                <a:latin typeface="Courier New" panose="02070309020205020404" pitchFamily="49" charset="0"/>
                <a:cs typeface="Courier New" panose="02070309020205020404" pitchFamily="49" charset="0"/>
              </a:rPr>
              <a:t>xx_c</a:t>
            </a:r>
            <a:r>
              <a:rPr lang="en-US" sz="2800" dirty="0">
                <a:latin typeface="Courier New" panose="02070309020205020404" pitchFamily="49" charset="0"/>
                <a:cs typeface="Courier New" panose="02070309020205020404" pitchFamily="49" charset="0"/>
              </a:rPr>
              <a:t>", "</a:t>
            </a:r>
            <a:r>
              <a:rPr lang="en-US" sz="2800" dirty="0" err="1">
                <a:latin typeface="Courier New" panose="02070309020205020404" pitchFamily="49" charset="0"/>
                <a:cs typeface="Courier New" panose="02070309020205020404" pitchFamily="49" charset="0"/>
              </a:rPr>
              <a:t>xx_d</a:t>
            </a:r>
            <a:r>
              <a:rPr lang="en-US" sz="2800" dirty="0">
                <a:latin typeface="Courier New" panose="02070309020205020404" pitchFamily="49" charset="0"/>
                <a:cs typeface="Courier New" panose="02070309020205020404" pitchFamily="49" charset="0"/>
              </a:rPr>
              <a:t>", "</a:t>
            </a:r>
            <a:r>
              <a:rPr lang="en-US" sz="2800" dirty="0" err="1">
                <a:latin typeface="Courier New" panose="02070309020205020404" pitchFamily="49" charset="0"/>
                <a:cs typeface="Courier New" panose="02070309020205020404" pitchFamily="49" charset="0"/>
              </a:rPr>
              <a:t>yy_a</a:t>
            </a:r>
            <a:r>
              <a:rPr lang="en-US" sz="2800" dirty="0">
                <a:latin typeface="Courier New" panose="02070309020205020404" pitchFamily="49" charset="0"/>
                <a:cs typeface="Courier New" panose="02070309020205020404" pitchFamily="49" charset="0"/>
              </a:rPr>
              <a:t>", "</a:t>
            </a:r>
            <a:r>
              <a:rPr lang="en-US" sz="2800" dirty="0" err="1">
                <a:latin typeface="Courier New" panose="02070309020205020404" pitchFamily="49" charset="0"/>
                <a:cs typeface="Courier New" panose="02070309020205020404" pitchFamily="49" charset="0"/>
              </a:rPr>
              <a:t>yy_b</a:t>
            </a:r>
            <a:r>
              <a:rPr lang="en-US" sz="2800" dirty="0">
                <a:latin typeface="Courier New" panose="02070309020205020404" pitchFamily="49" charset="0"/>
                <a:cs typeface="Courier New" panose="02070309020205020404" pitchFamily="49" charset="0"/>
              </a:rPr>
              <a:t>")</a:t>
            </a:r>
          </a:p>
          <a:p>
            <a:endParaRPr lang="en-US" sz="2800" dirty="0">
              <a:latin typeface="Courier New" panose="02070309020205020404" pitchFamily="49" charset="0"/>
              <a:cs typeface="Courier New" panose="02070309020205020404" pitchFamily="49" charset="0"/>
            </a:endParaRPr>
          </a:p>
          <a:p>
            <a:r>
              <a:rPr lang="en-US" sz="2800" dirty="0">
                <a:latin typeface="Courier New" panose="02070309020205020404" pitchFamily="49" charset="0"/>
                <a:cs typeface="Courier New" panose="02070309020205020404" pitchFamily="49" charset="0"/>
              </a:rPr>
              <a:t>grep(“^xx",</a:t>
            </a:r>
            <a:r>
              <a:rPr lang="en-US" sz="2800" dirty="0" err="1">
                <a:latin typeface="Courier New" panose="02070309020205020404" pitchFamily="49" charset="0"/>
                <a:cs typeface="Courier New" panose="02070309020205020404" pitchFamily="49" charset="0"/>
              </a:rPr>
              <a:t>cpds</a:t>
            </a:r>
            <a:r>
              <a:rPr lang="en-US" sz="2800" dirty="0">
                <a:latin typeface="Courier New" panose="02070309020205020404" pitchFamily="49" charset="0"/>
                <a:cs typeface="Courier New" panose="02070309020205020404" pitchFamily="49" charset="0"/>
              </a:rPr>
              <a:t>)</a:t>
            </a:r>
          </a:p>
          <a:p>
            <a:endParaRPr lang="en-US" sz="2800" dirty="0">
              <a:latin typeface="Courier New" panose="02070309020205020404" pitchFamily="49" charset="0"/>
              <a:cs typeface="Courier New" panose="02070309020205020404" pitchFamily="49" charset="0"/>
            </a:endParaRPr>
          </a:p>
          <a:p>
            <a:r>
              <a:rPr lang="en-US" sz="2800" dirty="0" err="1">
                <a:latin typeface="Courier New" panose="02070309020205020404" pitchFamily="49" charset="0"/>
                <a:cs typeface="Courier New" panose="02070309020205020404" pitchFamily="49" charset="0"/>
              </a:rPr>
              <a:t>cpds</a:t>
            </a:r>
            <a:r>
              <a:rPr lang="en-US" sz="2800" dirty="0">
                <a:latin typeface="Courier New" panose="02070309020205020404" pitchFamily="49" charset="0"/>
                <a:cs typeface="Courier New" panose="02070309020205020404" pitchFamily="49" charset="0"/>
              </a:rPr>
              <a:t>[-grep(“^xx",</a:t>
            </a:r>
            <a:r>
              <a:rPr lang="en-US" sz="2800" dirty="0" err="1">
                <a:latin typeface="Courier New" panose="02070309020205020404" pitchFamily="49" charset="0"/>
                <a:cs typeface="Courier New" panose="02070309020205020404" pitchFamily="49" charset="0"/>
              </a:rPr>
              <a:t>cpds</a:t>
            </a:r>
            <a:r>
              <a:rPr lang="en-US" sz="2800" dirty="0">
                <a:latin typeface="Courier New" panose="02070309020205020404" pitchFamily="49" charset="0"/>
                <a:cs typeface="Courier New" panose="02070309020205020404" pitchFamily="49" charset="0"/>
              </a:rPr>
              <a:t>)]</a:t>
            </a:r>
          </a:p>
          <a:p>
            <a:endParaRPr lang="en-US" sz="2800" dirty="0">
              <a:latin typeface="Courier New" panose="02070309020205020404" pitchFamily="49" charset="0"/>
              <a:cs typeface="Courier New" panose="02070309020205020404" pitchFamily="49" charset="0"/>
            </a:endParaRPr>
          </a:p>
          <a:p>
            <a:r>
              <a:rPr lang="en-US" sz="2800" dirty="0">
                <a:latin typeface="Courier New" panose="02070309020205020404" pitchFamily="49" charset="0"/>
                <a:cs typeface="Courier New" panose="02070309020205020404" pitchFamily="49" charset="0"/>
              </a:rPr>
              <a:t>length(</a:t>
            </a:r>
            <a:r>
              <a:rPr lang="en-US" sz="2800" dirty="0" err="1">
                <a:latin typeface="Courier New" panose="02070309020205020404" pitchFamily="49" charset="0"/>
                <a:cs typeface="Courier New" panose="02070309020205020404" pitchFamily="49" charset="0"/>
              </a:rPr>
              <a:t>cpds</a:t>
            </a:r>
            <a:r>
              <a:rPr lang="en-US" sz="2800" dirty="0">
                <a:latin typeface="Courier New" panose="02070309020205020404" pitchFamily="49" charset="0"/>
                <a:cs typeface="Courier New" panose="02070309020205020404" pitchFamily="49" charset="0"/>
              </a:rPr>
              <a:t>[-grep(“^xx",</a:t>
            </a:r>
            <a:r>
              <a:rPr lang="en-US" sz="2800" dirty="0" err="1">
                <a:latin typeface="Courier New" panose="02070309020205020404" pitchFamily="49" charset="0"/>
                <a:cs typeface="Courier New" panose="02070309020205020404" pitchFamily="49" charset="0"/>
              </a:rPr>
              <a:t>cpds</a:t>
            </a:r>
            <a:r>
              <a:rPr lang="en-US" sz="2800" dirty="0">
                <a:latin typeface="Courier New" panose="02070309020205020404" pitchFamily="49" charset="0"/>
                <a:cs typeface="Courier New" panose="02070309020205020404" pitchFamily="49" charset="0"/>
              </a:rPr>
              <a:t>)])</a:t>
            </a:r>
          </a:p>
          <a:p>
            <a:endParaRPr lang="en-US" sz="2800" dirty="0">
              <a:latin typeface="Courier New" panose="02070309020205020404" pitchFamily="49" charset="0"/>
              <a:cs typeface="Courier New" panose="02070309020205020404" pitchFamily="49" charset="0"/>
            </a:endParaRPr>
          </a:p>
          <a:p>
            <a:r>
              <a:rPr lang="en-US" sz="2800" dirty="0" err="1">
                <a:latin typeface="Courier New" panose="02070309020205020404" pitchFamily="49" charset="0"/>
                <a:cs typeface="Courier New" panose="02070309020205020404" pitchFamily="49" charset="0"/>
              </a:rPr>
              <a:t>cpds</a:t>
            </a:r>
            <a:r>
              <a:rPr lang="en-US" sz="2800" dirty="0">
                <a:latin typeface="Courier New" panose="02070309020205020404" pitchFamily="49" charset="0"/>
                <a:cs typeface="Courier New" panose="02070309020205020404" pitchFamily="49" charset="0"/>
              </a:rPr>
              <a:t>[grep(“^xx”,</a:t>
            </a:r>
            <a:r>
              <a:rPr lang="en-US" sz="2800" dirty="0" err="1">
                <a:latin typeface="Courier New" panose="02070309020205020404" pitchFamily="49" charset="0"/>
                <a:cs typeface="Courier New" panose="02070309020205020404" pitchFamily="49" charset="0"/>
              </a:rPr>
              <a:t>cpds</a:t>
            </a:r>
            <a:r>
              <a:rPr lang="en-US" sz="2800" dirty="0">
                <a:latin typeface="Courier New" panose="02070309020205020404" pitchFamily="49" charset="0"/>
                <a:cs typeface="Courier New" panose="02070309020205020404" pitchFamily="49" charset="0"/>
              </a:rPr>
              <a:t>)]</a:t>
            </a:r>
          </a:p>
          <a:p>
            <a:endParaRPr lang="en-US" sz="2800" dirty="0">
              <a:latin typeface="Courier New" panose="02070309020205020404" pitchFamily="49" charset="0"/>
              <a:cs typeface="Courier New" panose="02070309020205020404" pitchFamily="49" charset="0"/>
            </a:endParaRPr>
          </a:p>
          <a:p>
            <a:r>
              <a:rPr lang="en-US" sz="2800" dirty="0">
                <a:latin typeface="Courier New" panose="02070309020205020404" pitchFamily="49" charset="0"/>
                <a:cs typeface="Courier New" panose="02070309020205020404" pitchFamily="49" charset="0"/>
              </a:rPr>
              <a:t>length(</a:t>
            </a:r>
            <a:r>
              <a:rPr lang="en-US" sz="2800" dirty="0" err="1">
                <a:latin typeface="Courier New" panose="02070309020205020404" pitchFamily="49" charset="0"/>
                <a:cs typeface="Courier New" panose="02070309020205020404" pitchFamily="49" charset="0"/>
              </a:rPr>
              <a:t>cpds</a:t>
            </a:r>
            <a:r>
              <a:rPr lang="en-US" sz="2800" dirty="0">
                <a:latin typeface="Courier New" panose="02070309020205020404" pitchFamily="49" charset="0"/>
                <a:cs typeface="Courier New" panose="02070309020205020404" pitchFamily="49" charset="0"/>
              </a:rPr>
              <a:t>[grep(“^xx”,</a:t>
            </a:r>
            <a:r>
              <a:rPr lang="en-US" sz="2800" dirty="0" err="1">
                <a:latin typeface="Courier New" panose="02070309020205020404" pitchFamily="49" charset="0"/>
                <a:cs typeface="Courier New" panose="02070309020205020404" pitchFamily="49" charset="0"/>
              </a:rPr>
              <a:t>cpds</a:t>
            </a:r>
            <a:r>
              <a:rPr lang="en-US" sz="2800" dirty="0">
                <a:latin typeface="Courier New" panose="02070309020205020404" pitchFamily="49" charset="0"/>
                <a:cs typeface="Courier New" panose="02070309020205020404" pitchFamily="49" charset="0"/>
              </a:rPr>
              <a:t>)])</a:t>
            </a:r>
          </a:p>
          <a:p>
            <a:endParaRPr lang="en-US" sz="2800" dirty="0">
              <a:latin typeface="Courier New" panose="02070309020205020404" pitchFamily="49" charset="0"/>
              <a:cs typeface="Courier New" panose="02070309020205020404" pitchFamily="49" charset="0"/>
            </a:endParaRPr>
          </a:p>
        </p:txBody>
      </p:sp>
      <p:sp>
        <p:nvSpPr>
          <p:cNvPr id="8" name="TextBox 7"/>
          <p:cNvSpPr txBox="1"/>
          <p:nvPr/>
        </p:nvSpPr>
        <p:spPr>
          <a:xfrm>
            <a:off x="247650" y="101600"/>
            <a:ext cx="7463790" cy="646331"/>
          </a:xfrm>
          <a:prstGeom prst="rect">
            <a:avLst/>
          </a:prstGeom>
          <a:noFill/>
        </p:spPr>
        <p:txBody>
          <a:bodyPr wrap="square" rtlCol="0">
            <a:spAutoFit/>
          </a:bodyPr>
          <a:lstStyle/>
          <a:p>
            <a:r>
              <a:rPr lang="en-US" sz="3600" dirty="0"/>
              <a:t>Select elements with a pattern</a:t>
            </a:r>
          </a:p>
        </p:txBody>
      </p:sp>
    </p:spTree>
    <p:extLst>
      <p:ext uri="{BB962C8B-B14F-4D97-AF65-F5344CB8AC3E}">
        <p14:creationId xmlns:p14="http://schemas.microsoft.com/office/powerpoint/2010/main" val="486963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7650" y="101600"/>
            <a:ext cx="7463790" cy="646331"/>
          </a:xfrm>
          <a:prstGeom prst="rect">
            <a:avLst/>
          </a:prstGeom>
          <a:noFill/>
        </p:spPr>
        <p:txBody>
          <a:bodyPr wrap="square" rtlCol="0">
            <a:spAutoFit/>
          </a:bodyPr>
          <a:lstStyle/>
          <a:p>
            <a:r>
              <a:rPr lang="en-US" sz="3600" dirty="0"/>
              <a:t>Vector set operators</a:t>
            </a:r>
          </a:p>
        </p:txBody>
      </p:sp>
      <p:sp>
        <p:nvSpPr>
          <p:cNvPr id="2" name="Rectangle 1"/>
          <p:cNvSpPr>
            <a:spLocks noChangeArrowheads="1"/>
          </p:cNvSpPr>
          <p:nvPr/>
        </p:nvSpPr>
        <p:spPr bwMode="auto">
          <a:xfrm>
            <a:off x="2844800" y="3383289"/>
            <a:ext cx="8401250" cy="3939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&lt;- c(sort(sample(1:20, 9)),NA)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&lt;- c(sort(sample(3:23, 7)),NA)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union(x, 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intersect(x, 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setdiff</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setdiff</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(y, x)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setequal</a:t>
            </a:r>
            <a:r>
              <a:rPr kumimoji="0" lang="en-US" altLang="en-US" sz="2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(x, y) </a:t>
            </a:r>
            <a:br>
              <a:rPr kumimoji="0" lang="en-US" altLang="en-US" sz="16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br>
            <a:endParaRPr kumimoji="0" lang="en-US" altLang="en-US" sz="54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p:txBody>
      </p:sp>
      <p:pic>
        <p:nvPicPr>
          <p:cNvPr id="9219" name="Picture 3" descr="Image result for set operato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8428" y="1091674"/>
            <a:ext cx="6748844" cy="1765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88651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94322" y="0"/>
            <a:ext cx="10603355" cy="6858000"/>
          </a:xfrm>
          <a:prstGeom prst="rect">
            <a:avLst/>
          </a:prstGeom>
        </p:spPr>
      </p:pic>
    </p:spTree>
    <p:extLst>
      <p:ext uri="{BB962C8B-B14F-4D97-AF65-F5344CB8AC3E}">
        <p14:creationId xmlns:p14="http://schemas.microsoft.com/office/powerpoint/2010/main" val="3927057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7650" y="101600"/>
            <a:ext cx="7463790" cy="646331"/>
          </a:xfrm>
          <a:prstGeom prst="rect">
            <a:avLst/>
          </a:prstGeom>
          <a:noFill/>
        </p:spPr>
        <p:txBody>
          <a:bodyPr wrap="square" rtlCol="0">
            <a:spAutoFit/>
          </a:bodyPr>
          <a:lstStyle/>
          <a:p>
            <a:r>
              <a:rPr lang="en-US" sz="3600" dirty="0"/>
              <a:t>Exercise 6 : Let’s create matrices</a:t>
            </a:r>
          </a:p>
        </p:txBody>
      </p:sp>
      <p:pic>
        <p:nvPicPr>
          <p:cNvPr id="2" name="Picture 1"/>
          <p:cNvPicPr>
            <a:picLocks noChangeAspect="1"/>
          </p:cNvPicPr>
          <p:nvPr/>
        </p:nvPicPr>
        <p:blipFill>
          <a:blip r:embed="rId2"/>
          <a:stretch>
            <a:fillRect/>
          </a:stretch>
        </p:blipFill>
        <p:spPr>
          <a:xfrm>
            <a:off x="0" y="1661240"/>
            <a:ext cx="12192000" cy="3554569"/>
          </a:xfrm>
          <a:prstGeom prst="rect">
            <a:avLst/>
          </a:prstGeom>
        </p:spPr>
      </p:pic>
    </p:spTree>
    <p:extLst>
      <p:ext uri="{BB962C8B-B14F-4D97-AF65-F5344CB8AC3E}">
        <p14:creationId xmlns:p14="http://schemas.microsoft.com/office/powerpoint/2010/main" val="1070420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2428" y="0"/>
            <a:ext cx="11767144" cy="6858000"/>
          </a:xfrm>
          <a:prstGeom prst="rect">
            <a:avLst/>
          </a:prstGeom>
        </p:spPr>
      </p:pic>
    </p:spTree>
    <p:extLst>
      <p:ext uri="{BB962C8B-B14F-4D97-AF65-F5344CB8AC3E}">
        <p14:creationId xmlns:p14="http://schemas.microsoft.com/office/powerpoint/2010/main" val="366273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9250" y="177800"/>
            <a:ext cx="4756150" cy="369332"/>
          </a:xfrm>
          <a:prstGeom prst="rect">
            <a:avLst/>
          </a:prstGeom>
          <a:noFill/>
        </p:spPr>
        <p:txBody>
          <a:bodyPr wrap="square" rtlCol="0">
            <a:spAutoFit/>
          </a:bodyPr>
          <a:lstStyle/>
          <a:p>
            <a:r>
              <a:rPr lang="en-US" dirty="0"/>
              <a:t>Keyboard shortcuts in </a:t>
            </a:r>
            <a:r>
              <a:rPr lang="en-US" dirty="0" err="1"/>
              <a:t>RStudio</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786367305"/>
              </p:ext>
            </p:extLst>
          </p:nvPr>
        </p:nvGraphicFramePr>
        <p:xfrm>
          <a:off x="393700" y="758190"/>
          <a:ext cx="9607551" cy="3489956"/>
        </p:xfrm>
        <a:graphic>
          <a:graphicData uri="http://schemas.openxmlformats.org/drawingml/2006/table">
            <a:tbl>
              <a:tblPr/>
              <a:tblGrid>
                <a:gridCol w="3202517">
                  <a:extLst>
                    <a:ext uri="{9D8B030D-6E8A-4147-A177-3AD203B41FA5}">
                      <a16:colId xmlns:a16="http://schemas.microsoft.com/office/drawing/2014/main" val="3380143919"/>
                    </a:ext>
                  </a:extLst>
                </a:gridCol>
                <a:gridCol w="3202517">
                  <a:extLst>
                    <a:ext uri="{9D8B030D-6E8A-4147-A177-3AD203B41FA5}">
                      <a16:colId xmlns:a16="http://schemas.microsoft.com/office/drawing/2014/main" val="2838469341"/>
                    </a:ext>
                  </a:extLst>
                </a:gridCol>
                <a:gridCol w="3202517">
                  <a:extLst>
                    <a:ext uri="{9D8B030D-6E8A-4147-A177-3AD203B41FA5}">
                      <a16:colId xmlns:a16="http://schemas.microsoft.com/office/drawing/2014/main" val="3672648232"/>
                    </a:ext>
                  </a:extLst>
                </a:gridCol>
              </a:tblGrid>
              <a:tr h="326164">
                <a:tc gridSpan="3">
                  <a:txBody>
                    <a:bodyPr/>
                    <a:lstStyle/>
                    <a:p>
                      <a:r>
                        <a:rPr lang="en-US" sz="1400" b="1" dirty="0">
                          <a:effectLst/>
                        </a:rPr>
                        <a:t>Console</a:t>
                      </a:r>
                    </a:p>
                  </a:txBody>
                  <a:tcPr anchor="ctr">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57206003"/>
                  </a:ext>
                </a:extLst>
              </a:tr>
              <a:tr h="326164">
                <a:tc>
                  <a:txBody>
                    <a:bodyPr/>
                    <a:lstStyle/>
                    <a:p>
                      <a:r>
                        <a:rPr lang="en-US" sz="1400">
                          <a:effectLst/>
                        </a:rPr>
                        <a:t>Description</a:t>
                      </a:r>
                    </a:p>
                  </a:txBody>
                  <a:tcPr anchor="ctr">
                    <a:lnL>
                      <a:noFill/>
                    </a:lnL>
                    <a:lnR>
                      <a:noFill/>
                    </a:lnR>
                    <a:lnT>
                      <a:noFill/>
                    </a:lnT>
                    <a:lnB>
                      <a:noFill/>
                    </a:lnB>
                    <a:solidFill>
                      <a:srgbClr val="FFFFFF"/>
                    </a:solidFill>
                  </a:tcPr>
                </a:tc>
                <a:tc>
                  <a:txBody>
                    <a:bodyPr/>
                    <a:lstStyle/>
                    <a:p>
                      <a:r>
                        <a:rPr lang="en-US" sz="1400">
                          <a:effectLst/>
                        </a:rPr>
                        <a:t>Windows &amp; Linux</a:t>
                      </a:r>
                    </a:p>
                  </a:txBody>
                  <a:tcPr anchor="ctr">
                    <a:lnL>
                      <a:noFill/>
                    </a:lnL>
                    <a:lnR>
                      <a:noFill/>
                    </a:lnR>
                    <a:lnT>
                      <a:noFill/>
                    </a:lnT>
                    <a:lnB>
                      <a:noFill/>
                    </a:lnB>
                    <a:solidFill>
                      <a:srgbClr val="FFFFFF"/>
                    </a:solidFill>
                  </a:tcPr>
                </a:tc>
                <a:tc>
                  <a:txBody>
                    <a:bodyPr/>
                    <a:lstStyle/>
                    <a:p>
                      <a:r>
                        <a:rPr lang="en-US" sz="1400">
                          <a:effectLst/>
                        </a:rPr>
                        <a:t>Mac</a:t>
                      </a:r>
                    </a:p>
                  </a:txBody>
                  <a:tcPr anchor="ctr">
                    <a:lnL>
                      <a:noFill/>
                    </a:lnL>
                    <a:lnR>
                      <a:noFill/>
                    </a:lnR>
                    <a:lnT>
                      <a:noFill/>
                    </a:lnT>
                    <a:lnB>
                      <a:noFill/>
                    </a:lnB>
                    <a:solidFill>
                      <a:srgbClr val="FFFFFF"/>
                    </a:solidFill>
                  </a:tcPr>
                </a:tc>
                <a:extLst>
                  <a:ext uri="{0D108BD9-81ED-4DB2-BD59-A6C34878D82A}">
                    <a16:rowId xmlns:a16="http://schemas.microsoft.com/office/drawing/2014/main" val="4114671928"/>
                  </a:ext>
                </a:extLst>
              </a:tr>
              <a:tr h="326164">
                <a:tc>
                  <a:txBody>
                    <a:bodyPr/>
                    <a:lstStyle/>
                    <a:p>
                      <a:r>
                        <a:rPr lang="en-US" sz="1400">
                          <a:effectLst/>
                        </a:rPr>
                        <a:t>Move cursor to Console</a:t>
                      </a:r>
                    </a:p>
                  </a:txBody>
                  <a:tcPr anchor="ctr">
                    <a:lnL>
                      <a:noFill/>
                    </a:lnL>
                    <a:lnR>
                      <a:noFill/>
                    </a:lnR>
                    <a:lnT>
                      <a:noFill/>
                    </a:lnT>
                    <a:lnB>
                      <a:noFill/>
                    </a:lnB>
                    <a:solidFill>
                      <a:srgbClr val="FFFFFF"/>
                    </a:solidFill>
                  </a:tcPr>
                </a:tc>
                <a:tc>
                  <a:txBody>
                    <a:bodyPr/>
                    <a:lstStyle/>
                    <a:p>
                      <a:r>
                        <a:rPr lang="en-US" sz="1400">
                          <a:effectLst/>
                        </a:rPr>
                        <a:t>Ctrl+2</a:t>
                      </a:r>
                    </a:p>
                  </a:txBody>
                  <a:tcPr anchor="ctr">
                    <a:lnL>
                      <a:noFill/>
                    </a:lnL>
                    <a:lnR>
                      <a:noFill/>
                    </a:lnR>
                    <a:lnT>
                      <a:noFill/>
                    </a:lnT>
                    <a:lnB>
                      <a:noFill/>
                    </a:lnB>
                    <a:solidFill>
                      <a:srgbClr val="FFFFFF"/>
                    </a:solidFill>
                  </a:tcPr>
                </a:tc>
                <a:tc>
                  <a:txBody>
                    <a:bodyPr/>
                    <a:lstStyle/>
                    <a:p>
                      <a:r>
                        <a:rPr lang="en-US" sz="1400">
                          <a:effectLst/>
                        </a:rPr>
                        <a:t>Ctrl+2</a:t>
                      </a:r>
                    </a:p>
                  </a:txBody>
                  <a:tcPr anchor="ctr">
                    <a:lnL>
                      <a:noFill/>
                    </a:lnL>
                    <a:lnR>
                      <a:noFill/>
                    </a:lnR>
                    <a:lnT>
                      <a:noFill/>
                    </a:lnT>
                    <a:lnB>
                      <a:noFill/>
                    </a:lnB>
                    <a:solidFill>
                      <a:srgbClr val="FFFFFF"/>
                    </a:solidFill>
                  </a:tcPr>
                </a:tc>
                <a:extLst>
                  <a:ext uri="{0D108BD9-81ED-4DB2-BD59-A6C34878D82A}">
                    <a16:rowId xmlns:a16="http://schemas.microsoft.com/office/drawing/2014/main" val="2534238067"/>
                  </a:ext>
                </a:extLst>
              </a:tr>
              <a:tr h="326164">
                <a:tc>
                  <a:txBody>
                    <a:bodyPr/>
                    <a:lstStyle/>
                    <a:p>
                      <a:r>
                        <a:rPr lang="en-US" sz="1400" dirty="0">
                          <a:effectLst/>
                        </a:rPr>
                        <a:t>Clear console</a:t>
                      </a:r>
                    </a:p>
                  </a:txBody>
                  <a:tcPr anchor="ctr">
                    <a:lnL>
                      <a:noFill/>
                    </a:lnL>
                    <a:lnR>
                      <a:noFill/>
                    </a:lnR>
                    <a:lnT>
                      <a:noFill/>
                    </a:lnT>
                    <a:lnB>
                      <a:noFill/>
                    </a:lnB>
                    <a:solidFill>
                      <a:srgbClr val="FFFFFF"/>
                    </a:solidFill>
                  </a:tcPr>
                </a:tc>
                <a:tc>
                  <a:txBody>
                    <a:bodyPr/>
                    <a:lstStyle/>
                    <a:p>
                      <a:r>
                        <a:rPr lang="en-US" sz="1400">
                          <a:effectLst/>
                        </a:rPr>
                        <a:t>Ctrl+L</a:t>
                      </a:r>
                    </a:p>
                  </a:txBody>
                  <a:tcPr anchor="ctr">
                    <a:lnL>
                      <a:noFill/>
                    </a:lnL>
                    <a:lnR>
                      <a:noFill/>
                    </a:lnR>
                    <a:lnT>
                      <a:noFill/>
                    </a:lnT>
                    <a:lnB>
                      <a:noFill/>
                    </a:lnB>
                    <a:solidFill>
                      <a:srgbClr val="FFFFFF"/>
                    </a:solidFill>
                  </a:tcPr>
                </a:tc>
                <a:tc>
                  <a:txBody>
                    <a:bodyPr/>
                    <a:lstStyle/>
                    <a:p>
                      <a:r>
                        <a:rPr lang="en-US" sz="1400">
                          <a:effectLst/>
                        </a:rPr>
                        <a:t>Ctrl+L</a:t>
                      </a:r>
                    </a:p>
                  </a:txBody>
                  <a:tcPr anchor="ctr">
                    <a:lnL>
                      <a:noFill/>
                    </a:lnL>
                    <a:lnR>
                      <a:noFill/>
                    </a:lnR>
                    <a:lnT>
                      <a:noFill/>
                    </a:lnT>
                    <a:lnB>
                      <a:noFill/>
                    </a:lnB>
                    <a:solidFill>
                      <a:srgbClr val="FFFFFF"/>
                    </a:solidFill>
                  </a:tcPr>
                </a:tc>
                <a:extLst>
                  <a:ext uri="{0D108BD9-81ED-4DB2-BD59-A6C34878D82A}">
                    <a16:rowId xmlns:a16="http://schemas.microsoft.com/office/drawing/2014/main" val="3366151044"/>
                  </a:ext>
                </a:extLst>
              </a:tr>
              <a:tr h="326164">
                <a:tc>
                  <a:txBody>
                    <a:bodyPr/>
                    <a:lstStyle/>
                    <a:p>
                      <a:r>
                        <a:rPr lang="en-US" sz="1400">
                          <a:effectLst/>
                        </a:rPr>
                        <a:t>Move cursor to beginning of line</a:t>
                      </a:r>
                    </a:p>
                  </a:txBody>
                  <a:tcPr anchor="ctr">
                    <a:lnL>
                      <a:noFill/>
                    </a:lnL>
                    <a:lnR>
                      <a:noFill/>
                    </a:lnR>
                    <a:lnT>
                      <a:noFill/>
                    </a:lnT>
                    <a:lnB>
                      <a:noFill/>
                    </a:lnB>
                    <a:solidFill>
                      <a:srgbClr val="FFFFFF"/>
                    </a:solidFill>
                  </a:tcPr>
                </a:tc>
                <a:tc>
                  <a:txBody>
                    <a:bodyPr/>
                    <a:lstStyle/>
                    <a:p>
                      <a:r>
                        <a:rPr lang="en-US" sz="1400">
                          <a:effectLst/>
                        </a:rPr>
                        <a:t>Home</a:t>
                      </a:r>
                    </a:p>
                  </a:txBody>
                  <a:tcPr anchor="ctr">
                    <a:lnL>
                      <a:noFill/>
                    </a:lnL>
                    <a:lnR>
                      <a:noFill/>
                    </a:lnR>
                    <a:lnT>
                      <a:noFill/>
                    </a:lnT>
                    <a:lnB>
                      <a:noFill/>
                    </a:lnB>
                    <a:solidFill>
                      <a:srgbClr val="FFFFFF"/>
                    </a:solidFill>
                  </a:tcPr>
                </a:tc>
                <a:tc>
                  <a:txBody>
                    <a:bodyPr/>
                    <a:lstStyle/>
                    <a:p>
                      <a:r>
                        <a:rPr lang="en-US" sz="1400">
                          <a:effectLst/>
                        </a:rPr>
                        <a:t>Command+Left</a:t>
                      </a:r>
                    </a:p>
                  </a:txBody>
                  <a:tcPr anchor="ctr">
                    <a:lnL>
                      <a:noFill/>
                    </a:lnL>
                    <a:lnR>
                      <a:noFill/>
                    </a:lnR>
                    <a:lnT>
                      <a:noFill/>
                    </a:lnT>
                    <a:lnB>
                      <a:noFill/>
                    </a:lnB>
                    <a:solidFill>
                      <a:srgbClr val="FFFFFF"/>
                    </a:solidFill>
                  </a:tcPr>
                </a:tc>
                <a:extLst>
                  <a:ext uri="{0D108BD9-81ED-4DB2-BD59-A6C34878D82A}">
                    <a16:rowId xmlns:a16="http://schemas.microsoft.com/office/drawing/2014/main" val="528044627"/>
                  </a:ext>
                </a:extLst>
              </a:tr>
              <a:tr h="326164">
                <a:tc>
                  <a:txBody>
                    <a:bodyPr/>
                    <a:lstStyle/>
                    <a:p>
                      <a:r>
                        <a:rPr lang="en-US" sz="1400">
                          <a:effectLst/>
                        </a:rPr>
                        <a:t>Move cursor to end of line</a:t>
                      </a:r>
                    </a:p>
                  </a:txBody>
                  <a:tcPr anchor="ctr">
                    <a:lnL>
                      <a:noFill/>
                    </a:lnL>
                    <a:lnR>
                      <a:noFill/>
                    </a:lnR>
                    <a:lnT>
                      <a:noFill/>
                    </a:lnT>
                    <a:lnB>
                      <a:noFill/>
                    </a:lnB>
                    <a:solidFill>
                      <a:srgbClr val="FFFFFF"/>
                    </a:solidFill>
                  </a:tcPr>
                </a:tc>
                <a:tc>
                  <a:txBody>
                    <a:bodyPr/>
                    <a:lstStyle/>
                    <a:p>
                      <a:r>
                        <a:rPr lang="en-US" sz="1400">
                          <a:effectLst/>
                        </a:rPr>
                        <a:t>End</a:t>
                      </a:r>
                    </a:p>
                  </a:txBody>
                  <a:tcPr anchor="ctr">
                    <a:lnL>
                      <a:noFill/>
                    </a:lnL>
                    <a:lnR>
                      <a:noFill/>
                    </a:lnR>
                    <a:lnT>
                      <a:noFill/>
                    </a:lnT>
                    <a:lnB>
                      <a:noFill/>
                    </a:lnB>
                    <a:solidFill>
                      <a:srgbClr val="FFFFFF"/>
                    </a:solidFill>
                  </a:tcPr>
                </a:tc>
                <a:tc>
                  <a:txBody>
                    <a:bodyPr/>
                    <a:lstStyle/>
                    <a:p>
                      <a:r>
                        <a:rPr lang="en-US" sz="1400">
                          <a:effectLst/>
                        </a:rPr>
                        <a:t>Command+Right</a:t>
                      </a:r>
                    </a:p>
                  </a:txBody>
                  <a:tcPr anchor="ctr">
                    <a:lnL>
                      <a:noFill/>
                    </a:lnL>
                    <a:lnR>
                      <a:noFill/>
                    </a:lnR>
                    <a:lnT>
                      <a:noFill/>
                    </a:lnT>
                    <a:lnB>
                      <a:noFill/>
                    </a:lnB>
                    <a:solidFill>
                      <a:srgbClr val="FFFFFF"/>
                    </a:solidFill>
                  </a:tcPr>
                </a:tc>
                <a:extLst>
                  <a:ext uri="{0D108BD9-81ED-4DB2-BD59-A6C34878D82A}">
                    <a16:rowId xmlns:a16="http://schemas.microsoft.com/office/drawing/2014/main" val="1292864213"/>
                  </a:ext>
                </a:extLst>
              </a:tr>
              <a:tr h="326164">
                <a:tc>
                  <a:txBody>
                    <a:bodyPr/>
                    <a:lstStyle/>
                    <a:p>
                      <a:r>
                        <a:rPr lang="en-US" sz="1400">
                          <a:effectLst/>
                        </a:rPr>
                        <a:t>Navigate command history</a:t>
                      </a:r>
                    </a:p>
                  </a:txBody>
                  <a:tcPr anchor="ctr">
                    <a:lnL>
                      <a:noFill/>
                    </a:lnL>
                    <a:lnR>
                      <a:noFill/>
                    </a:lnR>
                    <a:lnT>
                      <a:noFill/>
                    </a:lnT>
                    <a:lnB>
                      <a:noFill/>
                    </a:lnB>
                    <a:solidFill>
                      <a:srgbClr val="FFFFFF"/>
                    </a:solidFill>
                  </a:tcPr>
                </a:tc>
                <a:tc>
                  <a:txBody>
                    <a:bodyPr/>
                    <a:lstStyle/>
                    <a:p>
                      <a:r>
                        <a:rPr lang="en-US" sz="1400">
                          <a:effectLst/>
                        </a:rPr>
                        <a:t>Up/Down</a:t>
                      </a:r>
                    </a:p>
                  </a:txBody>
                  <a:tcPr anchor="ctr">
                    <a:lnL>
                      <a:noFill/>
                    </a:lnL>
                    <a:lnR>
                      <a:noFill/>
                    </a:lnR>
                    <a:lnT>
                      <a:noFill/>
                    </a:lnT>
                    <a:lnB>
                      <a:noFill/>
                    </a:lnB>
                    <a:solidFill>
                      <a:srgbClr val="FFFFFF"/>
                    </a:solidFill>
                  </a:tcPr>
                </a:tc>
                <a:tc>
                  <a:txBody>
                    <a:bodyPr/>
                    <a:lstStyle/>
                    <a:p>
                      <a:r>
                        <a:rPr lang="en-US" sz="1400">
                          <a:effectLst/>
                        </a:rPr>
                        <a:t>Up/Down</a:t>
                      </a:r>
                    </a:p>
                  </a:txBody>
                  <a:tcPr anchor="ctr">
                    <a:lnL>
                      <a:noFill/>
                    </a:lnL>
                    <a:lnR>
                      <a:noFill/>
                    </a:lnR>
                    <a:lnT>
                      <a:noFill/>
                    </a:lnT>
                    <a:lnB>
                      <a:noFill/>
                    </a:lnB>
                    <a:solidFill>
                      <a:srgbClr val="FFFFFF"/>
                    </a:solidFill>
                  </a:tcPr>
                </a:tc>
                <a:extLst>
                  <a:ext uri="{0D108BD9-81ED-4DB2-BD59-A6C34878D82A}">
                    <a16:rowId xmlns:a16="http://schemas.microsoft.com/office/drawing/2014/main" val="2378783014"/>
                  </a:ext>
                </a:extLst>
              </a:tr>
              <a:tr h="326164">
                <a:tc>
                  <a:txBody>
                    <a:bodyPr/>
                    <a:lstStyle/>
                    <a:p>
                      <a:r>
                        <a:rPr lang="en-US" sz="1400">
                          <a:effectLst/>
                        </a:rPr>
                        <a:t>Popup command history</a:t>
                      </a:r>
                    </a:p>
                  </a:txBody>
                  <a:tcPr anchor="ctr">
                    <a:lnL>
                      <a:noFill/>
                    </a:lnL>
                    <a:lnR>
                      <a:noFill/>
                    </a:lnR>
                    <a:lnT>
                      <a:noFill/>
                    </a:lnT>
                    <a:lnB>
                      <a:noFill/>
                    </a:lnB>
                    <a:solidFill>
                      <a:srgbClr val="FFFFFF"/>
                    </a:solidFill>
                  </a:tcPr>
                </a:tc>
                <a:tc>
                  <a:txBody>
                    <a:bodyPr/>
                    <a:lstStyle/>
                    <a:p>
                      <a:r>
                        <a:rPr lang="en-US" sz="1400">
                          <a:effectLst/>
                        </a:rPr>
                        <a:t>Ctrl+Up</a:t>
                      </a:r>
                    </a:p>
                  </a:txBody>
                  <a:tcPr anchor="ctr">
                    <a:lnL>
                      <a:noFill/>
                    </a:lnL>
                    <a:lnR>
                      <a:noFill/>
                    </a:lnR>
                    <a:lnT>
                      <a:noFill/>
                    </a:lnT>
                    <a:lnB>
                      <a:noFill/>
                    </a:lnB>
                    <a:solidFill>
                      <a:srgbClr val="FFFFFF"/>
                    </a:solidFill>
                  </a:tcPr>
                </a:tc>
                <a:tc>
                  <a:txBody>
                    <a:bodyPr/>
                    <a:lstStyle/>
                    <a:p>
                      <a:r>
                        <a:rPr lang="en-US" sz="1400">
                          <a:effectLst/>
                        </a:rPr>
                        <a:t>Command+Up</a:t>
                      </a:r>
                    </a:p>
                  </a:txBody>
                  <a:tcPr anchor="ctr">
                    <a:lnL>
                      <a:noFill/>
                    </a:lnL>
                    <a:lnR>
                      <a:noFill/>
                    </a:lnR>
                    <a:lnT>
                      <a:noFill/>
                    </a:lnT>
                    <a:lnB>
                      <a:noFill/>
                    </a:lnB>
                    <a:solidFill>
                      <a:srgbClr val="FFFFFF"/>
                    </a:solidFill>
                  </a:tcPr>
                </a:tc>
                <a:extLst>
                  <a:ext uri="{0D108BD9-81ED-4DB2-BD59-A6C34878D82A}">
                    <a16:rowId xmlns:a16="http://schemas.microsoft.com/office/drawing/2014/main" val="3787243383"/>
                  </a:ext>
                </a:extLst>
              </a:tr>
              <a:tr h="554480">
                <a:tc>
                  <a:txBody>
                    <a:bodyPr/>
                    <a:lstStyle/>
                    <a:p>
                      <a:r>
                        <a:rPr lang="en-US" sz="1400">
                          <a:effectLst/>
                        </a:rPr>
                        <a:t>Interrupt currently executing command</a:t>
                      </a:r>
                    </a:p>
                  </a:txBody>
                  <a:tcPr anchor="ctr">
                    <a:lnL>
                      <a:noFill/>
                    </a:lnL>
                    <a:lnR>
                      <a:noFill/>
                    </a:lnR>
                    <a:lnT>
                      <a:noFill/>
                    </a:lnT>
                    <a:lnB>
                      <a:noFill/>
                    </a:lnB>
                    <a:solidFill>
                      <a:srgbClr val="FFFFFF"/>
                    </a:solidFill>
                  </a:tcPr>
                </a:tc>
                <a:tc>
                  <a:txBody>
                    <a:bodyPr/>
                    <a:lstStyle/>
                    <a:p>
                      <a:r>
                        <a:rPr lang="en-US" sz="1400" dirty="0">
                          <a:effectLst/>
                        </a:rPr>
                        <a:t>Esc</a:t>
                      </a:r>
                    </a:p>
                  </a:txBody>
                  <a:tcPr anchor="ctr">
                    <a:lnL>
                      <a:noFill/>
                    </a:lnL>
                    <a:lnR>
                      <a:noFill/>
                    </a:lnR>
                    <a:lnT>
                      <a:noFill/>
                    </a:lnT>
                    <a:lnB>
                      <a:noFill/>
                    </a:lnB>
                    <a:solidFill>
                      <a:srgbClr val="FFFFFF"/>
                    </a:solidFill>
                  </a:tcPr>
                </a:tc>
                <a:tc>
                  <a:txBody>
                    <a:bodyPr/>
                    <a:lstStyle/>
                    <a:p>
                      <a:r>
                        <a:rPr lang="en-US" sz="1400">
                          <a:effectLst/>
                        </a:rPr>
                        <a:t>Esc</a:t>
                      </a:r>
                    </a:p>
                  </a:txBody>
                  <a:tcPr anchor="ctr">
                    <a:lnL>
                      <a:noFill/>
                    </a:lnL>
                    <a:lnR>
                      <a:noFill/>
                    </a:lnR>
                    <a:lnT>
                      <a:noFill/>
                    </a:lnT>
                    <a:lnB>
                      <a:noFill/>
                    </a:lnB>
                    <a:solidFill>
                      <a:srgbClr val="FFFFFF"/>
                    </a:solidFill>
                  </a:tcPr>
                </a:tc>
                <a:extLst>
                  <a:ext uri="{0D108BD9-81ED-4DB2-BD59-A6C34878D82A}">
                    <a16:rowId xmlns:a16="http://schemas.microsoft.com/office/drawing/2014/main" val="611003328"/>
                  </a:ext>
                </a:extLst>
              </a:tr>
              <a:tr h="326164">
                <a:tc>
                  <a:txBody>
                    <a:bodyPr/>
                    <a:lstStyle/>
                    <a:p>
                      <a:r>
                        <a:rPr lang="en-US" sz="1400">
                          <a:effectLst/>
                        </a:rPr>
                        <a:t>Change working directory</a:t>
                      </a:r>
                    </a:p>
                  </a:txBody>
                  <a:tcPr anchor="ctr">
                    <a:lnL>
                      <a:noFill/>
                    </a:lnL>
                    <a:lnR>
                      <a:noFill/>
                    </a:lnR>
                    <a:lnT>
                      <a:noFill/>
                    </a:lnT>
                    <a:lnB>
                      <a:noFill/>
                    </a:lnB>
                    <a:solidFill>
                      <a:srgbClr val="FFFFFF"/>
                    </a:solidFill>
                  </a:tcPr>
                </a:tc>
                <a:tc>
                  <a:txBody>
                    <a:bodyPr/>
                    <a:lstStyle/>
                    <a:p>
                      <a:r>
                        <a:rPr lang="en-US" sz="1400">
                          <a:effectLst/>
                        </a:rPr>
                        <a:t>Ctrl+Shift+H</a:t>
                      </a:r>
                    </a:p>
                  </a:txBody>
                  <a:tcPr anchor="ctr">
                    <a:lnL>
                      <a:noFill/>
                    </a:lnL>
                    <a:lnR>
                      <a:noFill/>
                    </a:lnR>
                    <a:lnT>
                      <a:noFill/>
                    </a:lnT>
                    <a:lnB>
                      <a:noFill/>
                    </a:lnB>
                    <a:solidFill>
                      <a:srgbClr val="FFFFFF"/>
                    </a:solidFill>
                  </a:tcPr>
                </a:tc>
                <a:tc>
                  <a:txBody>
                    <a:bodyPr/>
                    <a:lstStyle/>
                    <a:p>
                      <a:r>
                        <a:rPr lang="en-US" sz="1400" dirty="0" err="1">
                          <a:effectLst/>
                        </a:rPr>
                        <a:t>Ctrl+Shift+H</a:t>
                      </a:r>
                      <a:endParaRPr lang="en-US" sz="1400" dirty="0">
                        <a:effectLst/>
                      </a:endParaRPr>
                    </a:p>
                  </a:txBody>
                  <a:tcPr anchor="ctr">
                    <a:lnL>
                      <a:noFill/>
                    </a:lnL>
                    <a:lnR>
                      <a:noFill/>
                    </a:lnR>
                    <a:lnT>
                      <a:noFill/>
                    </a:lnT>
                    <a:lnB>
                      <a:noFill/>
                    </a:lnB>
                    <a:solidFill>
                      <a:srgbClr val="FFFFFF"/>
                    </a:solidFill>
                  </a:tcPr>
                </a:tc>
                <a:extLst>
                  <a:ext uri="{0D108BD9-81ED-4DB2-BD59-A6C34878D82A}">
                    <a16:rowId xmlns:a16="http://schemas.microsoft.com/office/drawing/2014/main" val="58284442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096726965"/>
              </p:ext>
            </p:extLst>
          </p:nvPr>
        </p:nvGraphicFramePr>
        <p:xfrm>
          <a:off x="349250" y="4389914"/>
          <a:ext cx="10515600" cy="2194560"/>
        </p:xfrm>
        <a:graphic>
          <a:graphicData uri="http://schemas.openxmlformats.org/drawingml/2006/table">
            <a:tbl>
              <a:tblPr/>
              <a:tblGrid>
                <a:gridCol w="3505200">
                  <a:extLst>
                    <a:ext uri="{9D8B030D-6E8A-4147-A177-3AD203B41FA5}">
                      <a16:colId xmlns:a16="http://schemas.microsoft.com/office/drawing/2014/main" val="784028076"/>
                    </a:ext>
                  </a:extLst>
                </a:gridCol>
                <a:gridCol w="3505200">
                  <a:extLst>
                    <a:ext uri="{9D8B030D-6E8A-4147-A177-3AD203B41FA5}">
                      <a16:colId xmlns:a16="http://schemas.microsoft.com/office/drawing/2014/main" val="2925110042"/>
                    </a:ext>
                  </a:extLst>
                </a:gridCol>
                <a:gridCol w="3505200">
                  <a:extLst>
                    <a:ext uri="{9D8B030D-6E8A-4147-A177-3AD203B41FA5}">
                      <a16:colId xmlns:a16="http://schemas.microsoft.com/office/drawing/2014/main" val="2335002754"/>
                    </a:ext>
                  </a:extLst>
                </a:gridCol>
              </a:tblGrid>
              <a:tr h="0">
                <a:tc gridSpan="3">
                  <a:txBody>
                    <a:bodyPr/>
                    <a:lstStyle/>
                    <a:p>
                      <a:r>
                        <a:rPr lang="en-US" b="1" dirty="0">
                          <a:effectLst/>
                        </a:rPr>
                        <a:t>Completions (Console and Source)</a:t>
                      </a:r>
                    </a:p>
                  </a:txBody>
                  <a:tcPr anchor="ctr">
                    <a:lnL>
                      <a:noFill/>
                    </a:lnL>
                    <a:lnR>
                      <a:noFill/>
                    </a:lnR>
                    <a:lnT>
                      <a:noFill/>
                    </a:lnT>
                    <a:lnB>
                      <a:noFill/>
                    </a:lnB>
                    <a:solidFill>
                      <a:srgbClr val="FFFFF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00847397"/>
                  </a:ext>
                </a:extLst>
              </a:tr>
              <a:tr h="0">
                <a:tc>
                  <a:txBody>
                    <a:bodyPr/>
                    <a:lstStyle/>
                    <a:p>
                      <a:r>
                        <a:rPr lang="en-US">
                          <a:effectLst/>
                        </a:rPr>
                        <a:t>Description</a:t>
                      </a:r>
                    </a:p>
                  </a:txBody>
                  <a:tcPr anchor="ctr">
                    <a:lnL>
                      <a:noFill/>
                    </a:lnL>
                    <a:lnR>
                      <a:noFill/>
                    </a:lnR>
                    <a:lnT>
                      <a:noFill/>
                    </a:lnT>
                    <a:lnB>
                      <a:noFill/>
                    </a:lnB>
                    <a:solidFill>
                      <a:srgbClr val="FFFFFF"/>
                    </a:solidFill>
                  </a:tcPr>
                </a:tc>
                <a:tc>
                  <a:txBody>
                    <a:bodyPr/>
                    <a:lstStyle/>
                    <a:p>
                      <a:r>
                        <a:rPr lang="en-US">
                          <a:effectLst/>
                        </a:rPr>
                        <a:t>Windows &amp; Linux</a:t>
                      </a:r>
                    </a:p>
                  </a:txBody>
                  <a:tcPr anchor="ctr">
                    <a:lnL>
                      <a:noFill/>
                    </a:lnL>
                    <a:lnR>
                      <a:noFill/>
                    </a:lnR>
                    <a:lnT>
                      <a:noFill/>
                    </a:lnT>
                    <a:lnB>
                      <a:noFill/>
                    </a:lnB>
                    <a:solidFill>
                      <a:srgbClr val="FFFFFF"/>
                    </a:solidFill>
                  </a:tcPr>
                </a:tc>
                <a:tc>
                  <a:txBody>
                    <a:bodyPr/>
                    <a:lstStyle/>
                    <a:p>
                      <a:r>
                        <a:rPr lang="en-US">
                          <a:effectLst/>
                        </a:rPr>
                        <a:t>Mac</a:t>
                      </a:r>
                    </a:p>
                  </a:txBody>
                  <a:tcPr anchor="ctr">
                    <a:lnL>
                      <a:noFill/>
                    </a:lnL>
                    <a:lnR>
                      <a:noFill/>
                    </a:lnR>
                    <a:lnT>
                      <a:noFill/>
                    </a:lnT>
                    <a:lnB>
                      <a:noFill/>
                    </a:lnB>
                    <a:solidFill>
                      <a:srgbClr val="FFFFFF"/>
                    </a:solidFill>
                  </a:tcPr>
                </a:tc>
                <a:extLst>
                  <a:ext uri="{0D108BD9-81ED-4DB2-BD59-A6C34878D82A}">
                    <a16:rowId xmlns:a16="http://schemas.microsoft.com/office/drawing/2014/main" val="784958540"/>
                  </a:ext>
                </a:extLst>
              </a:tr>
              <a:tr h="0">
                <a:tc>
                  <a:txBody>
                    <a:bodyPr/>
                    <a:lstStyle/>
                    <a:p>
                      <a:r>
                        <a:rPr lang="en-US">
                          <a:effectLst/>
                        </a:rPr>
                        <a:t>Attempt completion</a:t>
                      </a:r>
                    </a:p>
                  </a:txBody>
                  <a:tcPr anchor="ctr">
                    <a:lnL>
                      <a:noFill/>
                    </a:lnL>
                    <a:lnR>
                      <a:noFill/>
                    </a:lnR>
                    <a:lnT>
                      <a:noFill/>
                    </a:lnT>
                    <a:lnB>
                      <a:noFill/>
                    </a:lnB>
                    <a:solidFill>
                      <a:srgbClr val="FFFFFF"/>
                    </a:solidFill>
                  </a:tcPr>
                </a:tc>
                <a:tc>
                  <a:txBody>
                    <a:bodyPr/>
                    <a:lstStyle/>
                    <a:p>
                      <a:r>
                        <a:rPr lang="en-US">
                          <a:effectLst/>
                        </a:rPr>
                        <a:t>Tab or Ctrl+Space</a:t>
                      </a:r>
                    </a:p>
                  </a:txBody>
                  <a:tcPr anchor="ctr">
                    <a:lnL>
                      <a:noFill/>
                    </a:lnL>
                    <a:lnR>
                      <a:noFill/>
                    </a:lnR>
                    <a:lnT>
                      <a:noFill/>
                    </a:lnT>
                    <a:lnB>
                      <a:noFill/>
                    </a:lnB>
                    <a:solidFill>
                      <a:srgbClr val="FFFFFF"/>
                    </a:solidFill>
                  </a:tcPr>
                </a:tc>
                <a:tc>
                  <a:txBody>
                    <a:bodyPr/>
                    <a:lstStyle/>
                    <a:p>
                      <a:r>
                        <a:rPr lang="en-US">
                          <a:effectLst/>
                        </a:rPr>
                        <a:t>Tab or Command+Space</a:t>
                      </a:r>
                    </a:p>
                  </a:txBody>
                  <a:tcPr anchor="ctr">
                    <a:lnL>
                      <a:noFill/>
                    </a:lnL>
                    <a:lnR>
                      <a:noFill/>
                    </a:lnR>
                    <a:lnT>
                      <a:noFill/>
                    </a:lnT>
                    <a:lnB>
                      <a:noFill/>
                    </a:lnB>
                    <a:solidFill>
                      <a:srgbClr val="FFFFFF"/>
                    </a:solidFill>
                  </a:tcPr>
                </a:tc>
                <a:extLst>
                  <a:ext uri="{0D108BD9-81ED-4DB2-BD59-A6C34878D82A}">
                    <a16:rowId xmlns:a16="http://schemas.microsoft.com/office/drawing/2014/main" val="3964500058"/>
                  </a:ext>
                </a:extLst>
              </a:tr>
              <a:tr h="0">
                <a:tc>
                  <a:txBody>
                    <a:bodyPr/>
                    <a:lstStyle/>
                    <a:p>
                      <a:r>
                        <a:rPr lang="en-US">
                          <a:effectLst/>
                        </a:rPr>
                        <a:t>Navigate candidates</a:t>
                      </a:r>
                    </a:p>
                  </a:txBody>
                  <a:tcPr anchor="ctr">
                    <a:lnL>
                      <a:noFill/>
                    </a:lnL>
                    <a:lnR>
                      <a:noFill/>
                    </a:lnR>
                    <a:lnT>
                      <a:noFill/>
                    </a:lnT>
                    <a:lnB>
                      <a:noFill/>
                    </a:lnB>
                    <a:solidFill>
                      <a:srgbClr val="FFFFFF"/>
                    </a:solidFill>
                  </a:tcPr>
                </a:tc>
                <a:tc>
                  <a:txBody>
                    <a:bodyPr/>
                    <a:lstStyle/>
                    <a:p>
                      <a:r>
                        <a:rPr lang="en-US">
                          <a:effectLst/>
                        </a:rPr>
                        <a:t>Up/Down</a:t>
                      </a:r>
                    </a:p>
                  </a:txBody>
                  <a:tcPr anchor="ctr">
                    <a:lnL>
                      <a:noFill/>
                    </a:lnL>
                    <a:lnR>
                      <a:noFill/>
                    </a:lnR>
                    <a:lnT>
                      <a:noFill/>
                    </a:lnT>
                    <a:lnB>
                      <a:noFill/>
                    </a:lnB>
                    <a:solidFill>
                      <a:srgbClr val="FFFFFF"/>
                    </a:solidFill>
                  </a:tcPr>
                </a:tc>
                <a:tc>
                  <a:txBody>
                    <a:bodyPr/>
                    <a:lstStyle/>
                    <a:p>
                      <a:r>
                        <a:rPr lang="en-US">
                          <a:effectLst/>
                        </a:rPr>
                        <a:t>Up/Down</a:t>
                      </a:r>
                    </a:p>
                  </a:txBody>
                  <a:tcPr anchor="ctr">
                    <a:lnL>
                      <a:noFill/>
                    </a:lnL>
                    <a:lnR>
                      <a:noFill/>
                    </a:lnR>
                    <a:lnT>
                      <a:noFill/>
                    </a:lnT>
                    <a:lnB>
                      <a:noFill/>
                    </a:lnB>
                    <a:solidFill>
                      <a:srgbClr val="FFFFFF"/>
                    </a:solidFill>
                  </a:tcPr>
                </a:tc>
                <a:extLst>
                  <a:ext uri="{0D108BD9-81ED-4DB2-BD59-A6C34878D82A}">
                    <a16:rowId xmlns:a16="http://schemas.microsoft.com/office/drawing/2014/main" val="3442512696"/>
                  </a:ext>
                </a:extLst>
              </a:tr>
              <a:tr h="0">
                <a:tc>
                  <a:txBody>
                    <a:bodyPr/>
                    <a:lstStyle/>
                    <a:p>
                      <a:r>
                        <a:rPr lang="en-US">
                          <a:effectLst/>
                        </a:rPr>
                        <a:t>Accept selected candidate</a:t>
                      </a:r>
                    </a:p>
                  </a:txBody>
                  <a:tcPr anchor="ctr">
                    <a:lnL>
                      <a:noFill/>
                    </a:lnL>
                    <a:lnR>
                      <a:noFill/>
                    </a:lnR>
                    <a:lnT>
                      <a:noFill/>
                    </a:lnT>
                    <a:lnB>
                      <a:noFill/>
                    </a:lnB>
                    <a:solidFill>
                      <a:srgbClr val="FFFFFF"/>
                    </a:solidFill>
                  </a:tcPr>
                </a:tc>
                <a:tc>
                  <a:txBody>
                    <a:bodyPr/>
                    <a:lstStyle/>
                    <a:p>
                      <a:r>
                        <a:rPr lang="en-US">
                          <a:effectLst/>
                        </a:rPr>
                        <a:t>Enter, Tab, or Right</a:t>
                      </a:r>
                    </a:p>
                  </a:txBody>
                  <a:tcPr anchor="ctr">
                    <a:lnL>
                      <a:noFill/>
                    </a:lnL>
                    <a:lnR>
                      <a:noFill/>
                    </a:lnR>
                    <a:lnT>
                      <a:noFill/>
                    </a:lnT>
                    <a:lnB>
                      <a:noFill/>
                    </a:lnB>
                    <a:solidFill>
                      <a:srgbClr val="FFFFFF"/>
                    </a:solidFill>
                  </a:tcPr>
                </a:tc>
                <a:tc>
                  <a:txBody>
                    <a:bodyPr/>
                    <a:lstStyle/>
                    <a:p>
                      <a:r>
                        <a:rPr lang="en-US">
                          <a:effectLst/>
                        </a:rPr>
                        <a:t>Enter, Tab, or Right</a:t>
                      </a:r>
                    </a:p>
                  </a:txBody>
                  <a:tcPr anchor="ctr">
                    <a:lnL>
                      <a:noFill/>
                    </a:lnL>
                    <a:lnR>
                      <a:noFill/>
                    </a:lnR>
                    <a:lnT>
                      <a:noFill/>
                    </a:lnT>
                    <a:lnB>
                      <a:noFill/>
                    </a:lnB>
                    <a:solidFill>
                      <a:srgbClr val="FFFFFF"/>
                    </a:solidFill>
                  </a:tcPr>
                </a:tc>
                <a:extLst>
                  <a:ext uri="{0D108BD9-81ED-4DB2-BD59-A6C34878D82A}">
                    <a16:rowId xmlns:a16="http://schemas.microsoft.com/office/drawing/2014/main" val="3582790404"/>
                  </a:ext>
                </a:extLst>
              </a:tr>
              <a:tr h="0">
                <a:tc>
                  <a:txBody>
                    <a:bodyPr/>
                    <a:lstStyle/>
                    <a:p>
                      <a:r>
                        <a:rPr lang="en-US">
                          <a:effectLst/>
                        </a:rPr>
                        <a:t>Dismiss completion popup</a:t>
                      </a:r>
                    </a:p>
                  </a:txBody>
                  <a:tcPr anchor="ctr">
                    <a:lnL>
                      <a:noFill/>
                    </a:lnL>
                    <a:lnR>
                      <a:noFill/>
                    </a:lnR>
                    <a:lnT>
                      <a:noFill/>
                    </a:lnT>
                    <a:lnB>
                      <a:noFill/>
                    </a:lnB>
                    <a:solidFill>
                      <a:srgbClr val="FFFFFF"/>
                    </a:solidFill>
                  </a:tcPr>
                </a:tc>
                <a:tc>
                  <a:txBody>
                    <a:bodyPr/>
                    <a:lstStyle/>
                    <a:p>
                      <a:r>
                        <a:rPr lang="en-US">
                          <a:effectLst/>
                        </a:rPr>
                        <a:t>Esc</a:t>
                      </a:r>
                    </a:p>
                  </a:txBody>
                  <a:tcPr anchor="ctr">
                    <a:lnL>
                      <a:noFill/>
                    </a:lnL>
                    <a:lnR>
                      <a:noFill/>
                    </a:lnR>
                    <a:lnT>
                      <a:noFill/>
                    </a:lnT>
                    <a:lnB>
                      <a:noFill/>
                    </a:lnB>
                    <a:solidFill>
                      <a:srgbClr val="FFFFFF"/>
                    </a:solidFill>
                  </a:tcPr>
                </a:tc>
                <a:tc>
                  <a:txBody>
                    <a:bodyPr/>
                    <a:lstStyle/>
                    <a:p>
                      <a:r>
                        <a:rPr lang="en-US" dirty="0">
                          <a:effectLst/>
                        </a:rPr>
                        <a:t>Esc</a:t>
                      </a:r>
                    </a:p>
                  </a:txBody>
                  <a:tcPr anchor="ctr">
                    <a:lnL>
                      <a:noFill/>
                    </a:lnL>
                    <a:lnR>
                      <a:noFill/>
                    </a:lnR>
                    <a:lnT>
                      <a:noFill/>
                    </a:lnT>
                    <a:lnB>
                      <a:noFill/>
                    </a:lnB>
                    <a:solidFill>
                      <a:srgbClr val="FFFFFF"/>
                    </a:solidFill>
                  </a:tcPr>
                </a:tc>
                <a:extLst>
                  <a:ext uri="{0D108BD9-81ED-4DB2-BD59-A6C34878D82A}">
                    <a16:rowId xmlns:a16="http://schemas.microsoft.com/office/drawing/2014/main" val="1008913904"/>
                  </a:ext>
                </a:extLst>
              </a:tr>
            </a:tbl>
          </a:graphicData>
        </a:graphic>
      </p:graphicFrame>
    </p:spTree>
    <p:extLst>
      <p:ext uri="{BB962C8B-B14F-4D97-AF65-F5344CB8AC3E}">
        <p14:creationId xmlns:p14="http://schemas.microsoft.com/office/powerpoint/2010/main" val="3927435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06262" y="0"/>
            <a:ext cx="9179476" cy="6858000"/>
          </a:xfrm>
          <a:prstGeom prst="rect">
            <a:avLst/>
          </a:prstGeom>
        </p:spPr>
      </p:pic>
    </p:spTree>
    <p:extLst>
      <p:ext uri="{BB962C8B-B14F-4D97-AF65-F5344CB8AC3E}">
        <p14:creationId xmlns:p14="http://schemas.microsoft.com/office/powerpoint/2010/main" val="3540714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33063" y="0"/>
            <a:ext cx="10525874" cy="6858000"/>
          </a:xfrm>
          <a:prstGeom prst="rect">
            <a:avLst/>
          </a:prstGeom>
        </p:spPr>
      </p:pic>
    </p:spTree>
    <p:extLst>
      <p:ext uri="{BB962C8B-B14F-4D97-AF65-F5344CB8AC3E}">
        <p14:creationId xmlns:p14="http://schemas.microsoft.com/office/powerpoint/2010/main" val="2107277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06470" y="0"/>
            <a:ext cx="10579060" cy="6858000"/>
          </a:xfrm>
          <a:prstGeom prst="rect">
            <a:avLst/>
          </a:prstGeom>
        </p:spPr>
      </p:pic>
    </p:spTree>
    <p:extLst>
      <p:ext uri="{BB962C8B-B14F-4D97-AF65-F5344CB8AC3E}">
        <p14:creationId xmlns:p14="http://schemas.microsoft.com/office/powerpoint/2010/main" val="35999661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7650" y="101600"/>
            <a:ext cx="7463790" cy="646331"/>
          </a:xfrm>
          <a:prstGeom prst="rect">
            <a:avLst/>
          </a:prstGeom>
          <a:noFill/>
        </p:spPr>
        <p:txBody>
          <a:bodyPr wrap="square" rtlCol="0">
            <a:spAutoFit/>
          </a:bodyPr>
          <a:lstStyle/>
          <a:p>
            <a:r>
              <a:rPr lang="en-US" sz="3600" dirty="0"/>
              <a:t>Exercise 7 : Let’s create lists</a:t>
            </a:r>
          </a:p>
        </p:txBody>
      </p:sp>
      <p:pic>
        <p:nvPicPr>
          <p:cNvPr id="2" name="Picture 1"/>
          <p:cNvPicPr>
            <a:picLocks noChangeAspect="1"/>
          </p:cNvPicPr>
          <p:nvPr/>
        </p:nvPicPr>
        <p:blipFill>
          <a:blip r:embed="rId2"/>
          <a:stretch>
            <a:fillRect/>
          </a:stretch>
        </p:blipFill>
        <p:spPr>
          <a:xfrm>
            <a:off x="1517689" y="754238"/>
            <a:ext cx="9455112" cy="6103762"/>
          </a:xfrm>
          <a:prstGeom prst="rect">
            <a:avLst/>
          </a:prstGeom>
        </p:spPr>
      </p:pic>
    </p:spTree>
    <p:extLst>
      <p:ext uri="{BB962C8B-B14F-4D97-AF65-F5344CB8AC3E}">
        <p14:creationId xmlns:p14="http://schemas.microsoft.com/office/powerpoint/2010/main" val="7053051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4320" y="0"/>
            <a:ext cx="11923359" cy="6858000"/>
          </a:xfrm>
          <a:prstGeom prst="rect">
            <a:avLst/>
          </a:prstGeom>
        </p:spPr>
      </p:pic>
    </p:spTree>
    <p:extLst>
      <p:ext uri="{BB962C8B-B14F-4D97-AF65-F5344CB8AC3E}">
        <p14:creationId xmlns:p14="http://schemas.microsoft.com/office/powerpoint/2010/main" val="374909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15871" y="0"/>
            <a:ext cx="9560257" cy="6858000"/>
          </a:xfrm>
          <a:prstGeom prst="rect">
            <a:avLst/>
          </a:prstGeom>
        </p:spPr>
      </p:pic>
    </p:spTree>
    <p:extLst>
      <p:ext uri="{BB962C8B-B14F-4D97-AF65-F5344CB8AC3E}">
        <p14:creationId xmlns:p14="http://schemas.microsoft.com/office/powerpoint/2010/main" val="27685748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7650" y="101600"/>
            <a:ext cx="10344150" cy="646331"/>
          </a:xfrm>
          <a:prstGeom prst="rect">
            <a:avLst/>
          </a:prstGeom>
          <a:noFill/>
        </p:spPr>
        <p:txBody>
          <a:bodyPr wrap="square" rtlCol="0">
            <a:spAutoFit/>
          </a:bodyPr>
          <a:lstStyle/>
          <a:p>
            <a:r>
              <a:rPr lang="en-US" sz="3600" dirty="0"/>
              <a:t>Exercise 7 : Let’s create </a:t>
            </a:r>
            <a:r>
              <a:rPr lang="en-US" sz="3600" dirty="0" err="1"/>
              <a:t>data.frames</a:t>
            </a:r>
            <a:endParaRPr lang="en-US" sz="3600" dirty="0"/>
          </a:p>
        </p:txBody>
      </p:sp>
      <p:pic>
        <p:nvPicPr>
          <p:cNvPr id="3" name="Picture 2"/>
          <p:cNvPicPr>
            <a:picLocks noChangeAspect="1"/>
          </p:cNvPicPr>
          <p:nvPr/>
        </p:nvPicPr>
        <p:blipFill>
          <a:blip r:embed="rId2"/>
          <a:stretch>
            <a:fillRect/>
          </a:stretch>
        </p:blipFill>
        <p:spPr>
          <a:xfrm>
            <a:off x="1204867" y="655521"/>
            <a:ext cx="8967833" cy="6202479"/>
          </a:xfrm>
          <a:prstGeom prst="rect">
            <a:avLst/>
          </a:prstGeom>
        </p:spPr>
      </p:pic>
    </p:spTree>
    <p:extLst>
      <p:ext uri="{BB962C8B-B14F-4D97-AF65-F5344CB8AC3E}">
        <p14:creationId xmlns:p14="http://schemas.microsoft.com/office/powerpoint/2010/main" val="21876086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43817" y="0"/>
            <a:ext cx="9504366" cy="6858000"/>
          </a:xfrm>
          <a:prstGeom prst="rect">
            <a:avLst/>
          </a:prstGeom>
        </p:spPr>
      </p:pic>
    </p:spTree>
    <p:extLst>
      <p:ext uri="{BB962C8B-B14F-4D97-AF65-F5344CB8AC3E}">
        <p14:creationId xmlns:p14="http://schemas.microsoft.com/office/powerpoint/2010/main" val="38360972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79024" y="0"/>
            <a:ext cx="10033951" cy="6858000"/>
          </a:xfrm>
          <a:prstGeom prst="rect">
            <a:avLst/>
          </a:prstGeom>
        </p:spPr>
      </p:pic>
    </p:spTree>
    <p:extLst>
      <p:ext uri="{BB962C8B-B14F-4D97-AF65-F5344CB8AC3E}">
        <p14:creationId xmlns:p14="http://schemas.microsoft.com/office/powerpoint/2010/main" val="17346243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7650" y="101600"/>
            <a:ext cx="7463790" cy="646331"/>
          </a:xfrm>
          <a:prstGeom prst="rect">
            <a:avLst/>
          </a:prstGeom>
          <a:noFill/>
        </p:spPr>
        <p:txBody>
          <a:bodyPr wrap="square" rtlCol="0">
            <a:spAutoFit/>
          </a:bodyPr>
          <a:lstStyle/>
          <a:p>
            <a:r>
              <a:rPr lang="en-US" sz="3600" dirty="0"/>
              <a:t>Exercise 8 : Let’s create factors</a:t>
            </a:r>
          </a:p>
        </p:txBody>
      </p:sp>
      <p:pic>
        <p:nvPicPr>
          <p:cNvPr id="2" name="Picture 1"/>
          <p:cNvPicPr>
            <a:picLocks noChangeAspect="1"/>
          </p:cNvPicPr>
          <p:nvPr/>
        </p:nvPicPr>
        <p:blipFill>
          <a:blip r:embed="rId2"/>
          <a:stretch>
            <a:fillRect/>
          </a:stretch>
        </p:blipFill>
        <p:spPr>
          <a:xfrm>
            <a:off x="1721181" y="669871"/>
            <a:ext cx="8737269" cy="6188129"/>
          </a:xfrm>
          <a:prstGeom prst="rect">
            <a:avLst/>
          </a:prstGeom>
        </p:spPr>
      </p:pic>
    </p:spTree>
    <p:extLst>
      <p:ext uri="{BB962C8B-B14F-4D97-AF65-F5344CB8AC3E}">
        <p14:creationId xmlns:p14="http://schemas.microsoft.com/office/powerpoint/2010/main" val="3725008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7650" y="101600"/>
            <a:ext cx="6854190" cy="646331"/>
          </a:xfrm>
          <a:prstGeom prst="rect">
            <a:avLst/>
          </a:prstGeom>
          <a:noFill/>
        </p:spPr>
        <p:txBody>
          <a:bodyPr wrap="square" rtlCol="0">
            <a:spAutoFit/>
          </a:bodyPr>
          <a:lstStyle/>
          <a:p>
            <a:r>
              <a:rPr lang="en-US" sz="3600" dirty="0"/>
              <a:t>What is in the R code/function ?</a:t>
            </a:r>
          </a:p>
        </p:txBody>
      </p:sp>
      <p:sp>
        <p:nvSpPr>
          <p:cNvPr id="3" name="TextBox 2"/>
          <p:cNvSpPr txBox="1"/>
          <p:nvPr/>
        </p:nvSpPr>
        <p:spPr>
          <a:xfrm>
            <a:off x="1152692" y="1075489"/>
            <a:ext cx="7862637" cy="4031873"/>
          </a:xfrm>
          <a:prstGeom prst="rect">
            <a:avLst/>
          </a:prstGeom>
          <a:noFill/>
        </p:spPr>
        <p:txBody>
          <a:bodyPr wrap="square" rtlCol="0">
            <a:spAutoFit/>
          </a:bodyPr>
          <a:lstStyle/>
          <a:p>
            <a:pPr marL="457200" indent="-457200">
              <a:buFont typeface="Arial" panose="020B0604020202020204" pitchFamily="34" charset="0"/>
              <a:buChar char="•"/>
            </a:pPr>
            <a:r>
              <a:rPr lang="en-US" sz="3200" dirty="0"/>
              <a:t>Variables</a:t>
            </a:r>
          </a:p>
          <a:p>
            <a:pPr marL="457200" indent="-457200">
              <a:buFont typeface="Arial" panose="020B0604020202020204" pitchFamily="34" charset="0"/>
              <a:buChar char="•"/>
            </a:pPr>
            <a:r>
              <a:rPr lang="en-US" sz="3200" dirty="0"/>
              <a:t>Assignment operator</a:t>
            </a:r>
          </a:p>
          <a:p>
            <a:pPr marL="457200" indent="-457200">
              <a:buFont typeface="Arial" panose="020B0604020202020204" pitchFamily="34" charset="0"/>
              <a:buChar char="•"/>
            </a:pPr>
            <a:r>
              <a:rPr lang="en-US" sz="3200" dirty="0"/>
              <a:t>Arithmetic and logical operators</a:t>
            </a:r>
          </a:p>
          <a:p>
            <a:pPr marL="457200" indent="-457200">
              <a:buFont typeface="Arial" panose="020B0604020202020204" pitchFamily="34" charset="0"/>
              <a:buChar char="•"/>
            </a:pPr>
            <a:r>
              <a:rPr lang="en-US" sz="3200" dirty="0"/>
              <a:t>Data types</a:t>
            </a:r>
          </a:p>
          <a:p>
            <a:pPr marL="457200" indent="-457200">
              <a:buFont typeface="Arial" panose="020B0604020202020204" pitchFamily="34" charset="0"/>
              <a:buChar char="•"/>
            </a:pPr>
            <a:r>
              <a:rPr lang="en-US" sz="3200" dirty="0"/>
              <a:t>Object types</a:t>
            </a:r>
          </a:p>
          <a:p>
            <a:pPr marL="457200" indent="-457200">
              <a:buFont typeface="Arial" panose="020B0604020202020204" pitchFamily="34" charset="0"/>
              <a:buChar char="•"/>
            </a:pPr>
            <a:r>
              <a:rPr lang="en-US" sz="3200" dirty="0"/>
              <a:t>Control statements</a:t>
            </a:r>
          </a:p>
          <a:p>
            <a:pPr marL="457200" indent="-457200">
              <a:buFont typeface="Arial" panose="020B0604020202020204" pitchFamily="34" charset="0"/>
              <a:buChar char="•"/>
            </a:pPr>
            <a:r>
              <a:rPr lang="en-US" sz="3200" dirty="0"/>
              <a:t>Input/output (IO) </a:t>
            </a:r>
          </a:p>
          <a:p>
            <a:pPr marL="457200" indent="-457200">
              <a:buFont typeface="Arial" panose="020B0604020202020204" pitchFamily="34" charset="0"/>
              <a:buChar char="•"/>
            </a:pPr>
            <a:r>
              <a:rPr lang="en-US" sz="3200" dirty="0"/>
              <a:t>Comments</a:t>
            </a:r>
          </a:p>
        </p:txBody>
      </p:sp>
      <p:pic>
        <p:nvPicPr>
          <p:cNvPr id="4" name="Picture 2" descr="Image result for pipetting in lab site:wikipedia.or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61617" y="1647669"/>
            <a:ext cx="961254" cy="122778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lab shaker site:wikipedia.or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1617" y="2974513"/>
            <a:ext cx="976494" cy="17354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centrifuge site:wikipedia.or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9237" y="4809069"/>
            <a:ext cx="963347" cy="128317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9515859" y="1179276"/>
            <a:ext cx="2156346" cy="369332"/>
          </a:xfrm>
          <a:prstGeom prst="rect">
            <a:avLst/>
          </a:prstGeom>
          <a:noFill/>
        </p:spPr>
        <p:txBody>
          <a:bodyPr wrap="square" rtlCol="0">
            <a:spAutoFit/>
          </a:bodyPr>
          <a:lstStyle/>
          <a:p>
            <a:r>
              <a:rPr lang="en-US" dirty="0"/>
              <a:t>The actual work</a:t>
            </a:r>
          </a:p>
        </p:txBody>
      </p:sp>
      <p:pic>
        <p:nvPicPr>
          <p:cNvPr id="2052" name="Picture 4" descr="Image result for typing me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01840" y="3968173"/>
            <a:ext cx="2124074" cy="2124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0353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48050" y="0"/>
            <a:ext cx="10095899" cy="6858000"/>
          </a:xfrm>
          <a:prstGeom prst="rect">
            <a:avLst/>
          </a:prstGeom>
        </p:spPr>
      </p:pic>
    </p:spTree>
    <p:extLst>
      <p:ext uri="{BB962C8B-B14F-4D97-AF65-F5344CB8AC3E}">
        <p14:creationId xmlns:p14="http://schemas.microsoft.com/office/powerpoint/2010/main" val="37990503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213297"/>
            <a:ext cx="12192000" cy="6431406"/>
          </a:xfrm>
          <a:prstGeom prst="rect">
            <a:avLst/>
          </a:prstGeom>
        </p:spPr>
      </p:pic>
    </p:spTree>
    <p:extLst>
      <p:ext uri="{BB962C8B-B14F-4D97-AF65-F5344CB8AC3E}">
        <p14:creationId xmlns:p14="http://schemas.microsoft.com/office/powerpoint/2010/main" val="25348911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519251"/>
            <a:ext cx="12192000" cy="5838545"/>
          </a:xfrm>
          <a:prstGeom prst="rect">
            <a:avLst/>
          </a:prstGeom>
        </p:spPr>
      </p:pic>
      <p:sp>
        <p:nvSpPr>
          <p:cNvPr id="5" name="TextBox 4"/>
          <p:cNvSpPr txBox="1"/>
          <p:nvPr/>
        </p:nvSpPr>
        <p:spPr>
          <a:xfrm>
            <a:off x="637674" y="1651833"/>
            <a:ext cx="3958389" cy="369332"/>
          </a:xfrm>
          <a:prstGeom prst="rect">
            <a:avLst/>
          </a:prstGeom>
          <a:noFill/>
        </p:spPr>
        <p:txBody>
          <a:bodyPr wrap="square" rtlCol="0">
            <a:spAutoFit/>
          </a:bodyPr>
          <a:lstStyle/>
          <a:p>
            <a:r>
              <a:rPr lang="en-US" dirty="0" err="1">
                <a:latin typeface="Courier New" panose="02070309020205020404" pitchFamily="49" charset="0"/>
                <a:cs typeface="Courier New" panose="02070309020205020404" pitchFamily="49" charset="0"/>
              </a:rPr>
              <a:t>traffic_light</a:t>
            </a:r>
            <a:r>
              <a:rPr lang="en-US" dirty="0">
                <a:latin typeface="Courier New" panose="02070309020205020404" pitchFamily="49" charset="0"/>
                <a:cs typeface="Courier New" panose="02070309020205020404" pitchFamily="49" charset="0"/>
              </a:rPr>
              <a:t> &lt;-  “green”</a:t>
            </a:r>
          </a:p>
        </p:txBody>
      </p:sp>
    </p:spTree>
    <p:extLst>
      <p:ext uri="{BB962C8B-B14F-4D97-AF65-F5344CB8AC3E}">
        <p14:creationId xmlns:p14="http://schemas.microsoft.com/office/powerpoint/2010/main" val="968623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98698" y="0"/>
            <a:ext cx="9194604" cy="6858000"/>
          </a:xfrm>
          <a:prstGeom prst="rect">
            <a:avLst/>
          </a:prstGeom>
        </p:spPr>
      </p:pic>
      <p:sp>
        <p:nvSpPr>
          <p:cNvPr id="3" name="TextBox 2"/>
          <p:cNvSpPr txBox="1"/>
          <p:nvPr/>
        </p:nvSpPr>
        <p:spPr>
          <a:xfrm>
            <a:off x="5630779" y="2987338"/>
            <a:ext cx="3958389" cy="369332"/>
          </a:xfrm>
          <a:prstGeom prst="rect">
            <a:avLst/>
          </a:prstGeom>
          <a:noFill/>
        </p:spPr>
        <p:txBody>
          <a:bodyPr wrap="square" rtlCol="0">
            <a:spAutoFit/>
          </a:bodyPr>
          <a:lstStyle/>
          <a:p>
            <a:r>
              <a:rPr lang="en-US" dirty="0" err="1">
                <a:latin typeface="Courier New" panose="02070309020205020404" pitchFamily="49" charset="0"/>
                <a:cs typeface="Courier New" panose="02070309020205020404" pitchFamily="49" charset="0"/>
              </a:rPr>
              <a:t>traffic_light</a:t>
            </a:r>
            <a:r>
              <a:rPr lang="en-US" dirty="0">
                <a:latin typeface="Courier New" panose="02070309020205020404" pitchFamily="49" charset="0"/>
                <a:cs typeface="Courier New" panose="02070309020205020404" pitchFamily="49" charset="0"/>
              </a:rPr>
              <a:t> &lt;-  “yellow”</a:t>
            </a:r>
          </a:p>
        </p:txBody>
      </p:sp>
    </p:spTree>
    <p:extLst>
      <p:ext uri="{BB962C8B-B14F-4D97-AF65-F5344CB8AC3E}">
        <p14:creationId xmlns:p14="http://schemas.microsoft.com/office/powerpoint/2010/main" val="1982984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9020" y="0"/>
            <a:ext cx="11273959" cy="6858000"/>
          </a:xfrm>
          <a:prstGeom prst="rect">
            <a:avLst/>
          </a:prstGeom>
        </p:spPr>
      </p:pic>
    </p:spTree>
    <p:extLst>
      <p:ext uri="{BB962C8B-B14F-4D97-AF65-F5344CB8AC3E}">
        <p14:creationId xmlns:p14="http://schemas.microsoft.com/office/powerpoint/2010/main" val="24709532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82098" y="0"/>
            <a:ext cx="11627803" cy="6858000"/>
          </a:xfrm>
          <a:prstGeom prst="rect">
            <a:avLst/>
          </a:prstGeom>
        </p:spPr>
      </p:pic>
    </p:spTree>
    <p:extLst>
      <p:ext uri="{BB962C8B-B14F-4D97-AF65-F5344CB8AC3E}">
        <p14:creationId xmlns:p14="http://schemas.microsoft.com/office/powerpoint/2010/main" val="40211019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33400" y="0"/>
            <a:ext cx="11125200" cy="6858000"/>
          </a:xfrm>
          <a:prstGeom prst="rect">
            <a:avLst/>
          </a:prstGeom>
        </p:spPr>
      </p:pic>
    </p:spTree>
    <p:extLst>
      <p:ext uri="{BB962C8B-B14F-4D97-AF65-F5344CB8AC3E}">
        <p14:creationId xmlns:p14="http://schemas.microsoft.com/office/powerpoint/2010/main" val="15832606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112150" y="0"/>
            <a:ext cx="9967700" cy="6858000"/>
          </a:xfrm>
          <a:prstGeom prst="rect">
            <a:avLst/>
          </a:prstGeom>
        </p:spPr>
      </p:pic>
    </p:spTree>
    <p:extLst>
      <p:ext uri="{BB962C8B-B14F-4D97-AF65-F5344CB8AC3E}">
        <p14:creationId xmlns:p14="http://schemas.microsoft.com/office/powerpoint/2010/main" val="10587841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8857" y="0"/>
            <a:ext cx="9954285" cy="6858000"/>
          </a:xfrm>
          <a:prstGeom prst="rect">
            <a:avLst/>
          </a:prstGeom>
        </p:spPr>
      </p:pic>
    </p:spTree>
    <p:extLst>
      <p:ext uri="{BB962C8B-B14F-4D97-AF65-F5344CB8AC3E}">
        <p14:creationId xmlns:p14="http://schemas.microsoft.com/office/powerpoint/2010/main" val="24976442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88542" y="0"/>
            <a:ext cx="9614916" cy="6858000"/>
          </a:xfrm>
          <a:prstGeom prst="rect">
            <a:avLst/>
          </a:prstGeom>
        </p:spPr>
      </p:pic>
    </p:spTree>
    <p:extLst>
      <p:ext uri="{BB962C8B-B14F-4D97-AF65-F5344CB8AC3E}">
        <p14:creationId xmlns:p14="http://schemas.microsoft.com/office/powerpoint/2010/main" val="583258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7650" y="101600"/>
            <a:ext cx="6198870" cy="646331"/>
          </a:xfrm>
          <a:prstGeom prst="rect">
            <a:avLst/>
          </a:prstGeom>
          <a:noFill/>
        </p:spPr>
        <p:txBody>
          <a:bodyPr wrap="square" rtlCol="0">
            <a:spAutoFit/>
          </a:bodyPr>
          <a:lstStyle/>
          <a:p>
            <a:r>
              <a:rPr lang="en-US" sz="3600" dirty="0"/>
              <a:t>What exactly we do in R?</a:t>
            </a:r>
          </a:p>
        </p:txBody>
      </p:sp>
      <p:sp>
        <p:nvSpPr>
          <p:cNvPr id="8" name="TextBox 7"/>
          <p:cNvSpPr txBox="1"/>
          <p:nvPr/>
        </p:nvSpPr>
        <p:spPr>
          <a:xfrm>
            <a:off x="247650" y="887427"/>
            <a:ext cx="5742940" cy="461665"/>
          </a:xfrm>
          <a:prstGeom prst="rect">
            <a:avLst/>
          </a:prstGeom>
          <a:noFill/>
        </p:spPr>
        <p:txBody>
          <a:bodyPr wrap="square" rtlCol="0">
            <a:spAutoFit/>
          </a:bodyPr>
          <a:lstStyle/>
          <a:p>
            <a:r>
              <a:rPr lang="en-US" sz="2400" u="sng" dirty="0"/>
              <a:t>Variables</a:t>
            </a:r>
            <a:r>
              <a:rPr lang="en-US" sz="2400" dirty="0"/>
              <a:t> &amp; the assignment operator </a:t>
            </a:r>
          </a:p>
        </p:txBody>
      </p:sp>
      <p:sp>
        <p:nvSpPr>
          <p:cNvPr id="2" name="TextBox 1"/>
          <p:cNvSpPr txBox="1"/>
          <p:nvPr/>
        </p:nvSpPr>
        <p:spPr>
          <a:xfrm>
            <a:off x="247650" y="1592580"/>
            <a:ext cx="11799570" cy="646331"/>
          </a:xfrm>
          <a:prstGeom prst="rect">
            <a:avLst/>
          </a:prstGeom>
          <a:noFill/>
        </p:spPr>
        <p:txBody>
          <a:bodyPr wrap="square" rtlCol="0">
            <a:spAutoFit/>
          </a:bodyPr>
          <a:lstStyle/>
          <a:p>
            <a:r>
              <a:rPr lang="en-US" dirty="0"/>
              <a:t>A variable is a word or name in R code that has assigned numerical or other data. And, by using that word you can use the all numerical data assigned with. It is an identity that you give to data. </a:t>
            </a:r>
          </a:p>
        </p:txBody>
      </p:sp>
      <p:sp>
        <p:nvSpPr>
          <p:cNvPr id="13" name="TextBox 12"/>
          <p:cNvSpPr txBox="1"/>
          <p:nvPr/>
        </p:nvSpPr>
        <p:spPr>
          <a:xfrm>
            <a:off x="215590" y="2860839"/>
            <a:ext cx="5334310" cy="1538883"/>
          </a:xfrm>
          <a:prstGeom prst="rect">
            <a:avLst/>
          </a:prstGeom>
          <a:noFill/>
        </p:spPr>
        <p:txBody>
          <a:bodyPr wrap="square" rtlCol="0">
            <a:spAutoFit/>
          </a:bodyPr>
          <a:lstStyle/>
          <a:p>
            <a:pPr algn="ctr"/>
            <a:r>
              <a:rPr lang="en-US" dirty="0"/>
              <a:t>In R, you can assign value to a word by assignment operators</a:t>
            </a:r>
          </a:p>
          <a:p>
            <a:pPr algn="ctr"/>
            <a:r>
              <a:rPr lang="en-US" dirty="0"/>
              <a:t> </a:t>
            </a:r>
          </a:p>
          <a:p>
            <a:pPr algn="ctr"/>
            <a:r>
              <a:rPr lang="en-US" sz="4000" dirty="0"/>
              <a:t>=  </a:t>
            </a:r>
            <a:r>
              <a:rPr lang="en-US" sz="2000" dirty="0"/>
              <a:t>or</a:t>
            </a:r>
            <a:r>
              <a:rPr lang="en-US" sz="4000" dirty="0"/>
              <a:t>  &lt;- </a:t>
            </a:r>
            <a:r>
              <a:rPr lang="en-US" dirty="0"/>
              <a:t>  </a:t>
            </a:r>
          </a:p>
        </p:txBody>
      </p:sp>
      <p:sp>
        <p:nvSpPr>
          <p:cNvPr id="15" name="Rectangle 14"/>
          <p:cNvSpPr/>
          <p:nvPr/>
        </p:nvSpPr>
        <p:spPr>
          <a:xfrm>
            <a:off x="5754427" y="2360254"/>
            <a:ext cx="2192431" cy="2308324"/>
          </a:xfrm>
          <a:prstGeom prst="rect">
            <a:avLst/>
          </a:prstGeom>
        </p:spPr>
        <p:txBody>
          <a:bodyPr wrap="square">
            <a:spAutoFit/>
          </a:bodyPr>
          <a:lstStyle/>
          <a:p>
            <a:r>
              <a:rPr lang="en-US" sz="2400" dirty="0">
                <a:latin typeface="Courier New" panose="02070309020205020404" pitchFamily="49" charset="0"/>
                <a:cs typeface="Courier New" panose="02070309020205020404" pitchFamily="49" charset="0"/>
              </a:rPr>
              <a:t>Example :</a:t>
            </a:r>
          </a:p>
          <a:p>
            <a:endParaRPr lang="en-US" sz="2400" dirty="0">
              <a:latin typeface="Courier New" panose="02070309020205020404" pitchFamily="49" charset="0"/>
              <a:cs typeface="Courier New" panose="02070309020205020404" pitchFamily="49" charset="0"/>
            </a:endParaRPr>
          </a:p>
          <a:p>
            <a:r>
              <a:rPr lang="en-US" sz="2400" dirty="0">
                <a:latin typeface="Courier New" panose="02070309020205020404" pitchFamily="49" charset="0"/>
                <a:cs typeface="Courier New" panose="02070309020205020404" pitchFamily="49" charset="0"/>
              </a:rPr>
              <a:t>x &lt;- 1</a:t>
            </a:r>
          </a:p>
          <a:p>
            <a:r>
              <a:rPr lang="en-US" sz="2400" dirty="0">
                <a:latin typeface="Courier New" panose="02070309020205020404" pitchFamily="49" charset="0"/>
                <a:cs typeface="Courier New" panose="02070309020205020404" pitchFamily="49" charset="0"/>
              </a:rPr>
              <a:t>x = 1</a:t>
            </a:r>
          </a:p>
          <a:p>
            <a:r>
              <a:rPr lang="en-US" sz="2400" dirty="0">
                <a:latin typeface="Courier New" panose="02070309020205020404" pitchFamily="49" charset="0"/>
                <a:cs typeface="Courier New" panose="02070309020205020404" pitchFamily="49" charset="0"/>
              </a:rPr>
              <a:t>y = 2</a:t>
            </a:r>
          </a:p>
          <a:p>
            <a:r>
              <a:rPr lang="en-US" sz="2400" dirty="0">
                <a:latin typeface="Courier New" panose="02070309020205020404" pitchFamily="49" charset="0"/>
                <a:cs typeface="Courier New" panose="02070309020205020404" pitchFamily="49" charset="0"/>
              </a:rPr>
              <a:t>z &lt;- 3</a:t>
            </a:r>
          </a:p>
        </p:txBody>
      </p:sp>
      <p:sp>
        <p:nvSpPr>
          <p:cNvPr id="16" name="TextBox 15"/>
          <p:cNvSpPr txBox="1"/>
          <p:nvPr/>
        </p:nvSpPr>
        <p:spPr>
          <a:xfrm>
            <a:off x="300990" y="5005396"/>
            <a:ext cx="11799570" cy="2031325"/>
          </a:xfrm>
          <a:prstGeom prst="rect">
            <a:avLst/>
          </a:prstGeom>
          <a:noFill/>
        </p:spPr>
        <p:txBody>
          <a:bodyPr wrap="square" rtlCol="0">
            <a:spAutoFit/>
          </a:bodyPr>
          <a:lstStyle/>
          <a:p>
            <a:r>
              <a:rPr lang="en-US" dirty="0"/>
              <a:t>Any data can be assigned to a variable name. Tables, lists, paragraphs, </a:t>
            </a:r>
            <a:r>
              <a:rPr lang="en-US" dirty="0" err="1"/>
              <a:t>urls</a:t>
            </a:r>
            <a:r>
              <a:rPr lang="en-US" dirty="0"/>
              <a:t> etc.</a:t>
            </a:r>
          </a:p>
          <a:p>
            <a:endParaRPr lang="en-US" dirty="0"/>
          </a:p>
          <a:p>
            <a:r>
              <a:rPr lang="en-US" dirty="0"/>
              <a:t>Variable names shall be intuitive and it should reflect some ideas about the data it has. For example, “</a:t>
            </a:r>
            <a:r>
              <a:rPr lang="en-US" dirty="0" err="1"/>
              <a:t>raw.data</a:t>
            </a:r>
            <a:r>
              <a:rPr lang="en-US" dirty="0"/>
              <a:t>” can reflect raw metabolomics and “</a:t>
            </a:r>
            <a:r>
              <a:rPr lang="en-US" dirty="0" err="1"/>
              <a:t>raw.data.norm</a:t>
            </a:r>
            <a:r>
              <a:rPr lang="en-US" dirty="0"/>
              <a:t>” can reflect normalized data matrix. Better and intuitive names helps us in understanding the codes after ten days. </a:t>
            </a:r>
          </a:p>
          <a:p>
            <a:endParaRPr lang="en-US" dirty="0"/>
          </a:p>
          <a:p>
            <a:endParaRPr lang="en-US" dirty="0"/>
          </a:p>
        </p:txBody>
      </p:sp>
      <p:pic>
        <p:nvPicPr>
          <p:cNvPr id="1026" name="Picture 2" descr="Image result for name me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8917" y="2860839"/>
            <a:ext cx="3070860" cy="2185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9351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80170" y="0"/>
            <a:ext cx="9393460" cy="6858000"/>
          </a:xfrm>
          <a:prstGeom prst="rect">
            <a:avLst/>
          </a:prstGeom>
        </p:spPr>
      </p:pic>
    </p:spTree>
    <p:extLst>
      <p:ext uri="{BB962C8B-B14F-4D97-AF65-F5344CB8AC3E}">
        <p14:creationId xmlns:p14="http://schemas.microsoft.com/office/powerpoint/2010/main" val="3363918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508371"/>
            <a:ext cx="12112291" cy="5385962"/>
          </a:xfrm>
          <a:prstGeom prst="rect">
            <a:avLst/>
          </a:prstGeom>
        </p:spPr>
      </p:pic>
    </p:spTree>
    <p:extLst>
      <p:ext uri="{BB962C8B-B14F-4D97-AF65-F5344CB8AC3E}">
        <p14:creationId xmlns:p14="http://schemas.microsoft.com/office/powerpoint/2010/main" val="42480691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30237" y="101600"/>
            <a:ext cx="7923954" cy="6756400"/>
          </a:xfrm>
          <a:prstGeom prst="rect">
            <a:avLst/>
          </a:prstGeom>
        </p:spPr>
      </p:pic>
    </p:spTree>
    <p:extLst>
      <p:ext uri="{BB962C8B-B14F-4D97-AF65-F5344CB8AC3E}">
        <p14:creationId xmlns:p14="http://schemas.microsoft.com/office/powerpoint/2010/main" val="23471196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5230" y="0"/>
            <a:ext cx="5279506" cy="6858000"/>
          </a:xfrm>
          <a:prstGeom prst="rect">
            <a:avLst/>
          </a:prstGeom>
        </p:spPr>
      </p:pic>
      <p:pic>
        <p:nvPicPr>
          <p:cNvPr id="3" name="Picture 2"/>
          <p:cNvPicPr>
            <a:picLocks noChangeAspect="1"/>
          </p:cNvPicPr>
          <p:nvPr/>
        </p:nvPicPr>
        <p:blipFill>
          <a:blip r:embed="rId3"/>
          <a:stretch>
            <a:fillRect/>
          </a:stretch>
        </p:blipFill>
        <p:spPr>
          <a:xfrm>
            <a:off x="7938570" y="1728649"/>
            <a:ext cx="2322766" cy="2538440"/>
          </a:xfrm>
          <a:prstGeom prst="rect">
            <a:avLst/>
          </a:prstGeom>
        </p:spPr>
      </p:pic>
      <p:pic>
        <p:nvPicPr>
          <p:cNvPr id="4" name="Picture 3"/>
          <p:cNvPicPr>
            <a:picLocks noChangeAspect="1"/>
          </p:cNvPicPr>
          <p:nvPr/>
        </p:nvPicPr>
        <p:blipFill>
          <a:blip r:embed="rId4"/>
          <a:stretch>
            <a:fillRect/>
          </a:stretch>
        </p:blipFill>
        <p:spPr>
          <a:xfrm>
            <a:off x="7749698" y="4431098"/>
            <a:ext cx="2623662" cy="2165084"/>
          </a:xfrm>
          <a:prstGeom prst="rect">
            <a:avLst/>
          </a:prstGeom>
        </p:spPr>
      </p:pic>
      <p:sp>
        <p:nvSpPr>
          <p:cNvPr id="5" name="Rectangle 4"/>
          <p:cNvSpPr/>
          <p:nvPr/>
        </p:nvSpPr>
        <p:spPr>
          <a:xfrm>
            <a:off x="6018330" y="528320"/>
            <a:ext cx="5828230" cy="923330"/>
          </a:xfrm>
          <a:prstGeom prst="rect">
            <a:avLst/>
          </a:prstGeom>
        </p:spPr>
        <p:txBody>
          <a:bodyPr wrap="square">
            <a:spAutoFit/>
          </a:bodyPr>
          <a:lstStyle/>
          <a:p>
            <a:r>
              <a:rPr lang="en-US" dirty="0">
                <a:latin typeface="NimbusRomNo9L-Regu"/>
              </a:rPr>
              <a:t>Check to see if a vector has all, any or a certain number of missing values. These create logical vectors which can be used to filter a matrix or </a:t>
            </a:r>
            <a:r>
              <a:rPr lang="en-US" dirty="0" err="1">
                <a:latin typeface="NimbusRomNo9L-Regu"/>
              </a:rPr>
              <a:t>data.frame</a:t>
            </a:r>
            <a:endParaRPr lang="en-US" dirty="0"/>
          </a:p>
        </p:txBody>
      </p:sp>
    </p:spTree>
    <p:extLst>
      <p:ext uri="{BB962C8B-B14F-4D97-AF65-F5344CB8AC3E}">
        <p14:creationId xmlns:p14="http://schemas.microsoft.com/office/powerpoint/2010/main" val="15711520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19500" y="2657475"/>
            <a:ext cx="5095875" cy="769441"/>
          </a:xfrm>
          <a:prstGeom prst="rect">
            <a:avLst/>
          </a:prstGeom>
          <a:noFill/>
        </p:spPr>
        <p:txBody>
          <a:bodyPr wrap="square" rtlCol="0">
            <a:spAutoFit/>
          </a:bodyPr>
          <a:lstStyle/>
          <a:p>
            <a:r>
              <a:rPr lang="en-US" sz="4400" dirty="0"/>
              <a:t>Data import/export</a:t>
            </a:r>
          </a:p>
        </p:txBody>
      </p:sp>
    </p:spTree>
    <p:extLst>
      <p:ext uri="{BB962C8B-B14F-4D97-AF65-F5344CB8AC3E}">
        <p14:creationId xmlns:p14="http://schemas.microsoft.com/office/powerpoint/2010/main" val="16542614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489708"/>
            <a:ext cx="12192000" cy="5878584"/>
          </a:xfrm>
          <a:prstGeom prst="rect">
            <a:avLst/>
          </a:prstGeom>
        </p:spPr>
      </p:pic>
    </p:spTree>
    <p:extLst>
      <p:ext uri="{BB962C8B-B14F-4D97-AF65-F5344CB8AC3E}">
        <p14:creationId xmlns:p14="http://schemas.microsoft.com/office/powerpoint/2010/main" val="22573796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611909"/>
            <a:ext cx="12192000" cy="5634182"/>
          </a:xfrm>
          <a:prstGeom prst="rect">
            <a:avLst/>
          </a:prstGeom>
        </p:spPr>
      </p:pic>
      <p:sp>
        <p:nvSpPr>
          <p:cNvPr id="2" name="Rectangle 1"/>
          <p:cNvSpPr/>
          <p:nvPr/>
        </p:nvSpPr>
        <p:spPr>
          <a:xfrm>
            <a:off x="800100" y="3380874"/>
            <a:ext cx="10461458" cy="4993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952240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25779" y="0"/>
            <a:ext cx="9540441" cy="6858000"/>
          </a:xfrm>
          <a:prstGeom prst="rect">
            <a:avLst/>
          </a:prstGeom>
        </p:spPr>
      </p:pic>
    </p:spTree>
    <p:extLst>
      <p:ext uri="{BB962C8B-B14F-4D97-AF65-F5344CB8AC3E}">
        <p14:creationId xmlns:p14="http://schemas.microsoft.com/office/powerpoint/2010/main" val="23233668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91164" y="0"/>
            <a:ext cx="11009671" cy="6858000"/>
          </a:xfrm>
          <a:prstGeom prst="rect">
            <a:avLst/>
          </a:prstGeom>
        </p:spPr>
      </p:pic>
    </p:spTree>
    <p:extLst>
      <p:ext uri="{BB962C8B-B14F-4D97-AF65-F5344CB8AC3E}">
        <p14:creationId xmlns:p14="http://schemas.microsoft.com/office/powerpoint/2010/main" val="38183391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33169" y="0"/>
            <a:ext cx="10925661" cy="6858000"/>
          </a:xfrm>
          <a:prstGeom prst="rect">
            <a:avLst/>
          </a:prstGeom>
        </p:spPr>
      </p:pic>
    </p:spTree>
    <p:extLst>
      <p:ext uri="{BB962C8B-B14F-4D97-AF65-F5344CB8AC3E}">
        <p14:creationId xmlns:p14="http://schemas.microsoft.com/office/powerpoint/2010/main" val="3735839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7650" y="101600"/>
            <a:ext cx="6724650" cy="646331"/>
          </a:xfrm>
          <a:prstGeom prst="rect">
            <a:avLst/>
          </a:prstGeom>
          <a:noFill/>
        </p:spPr>
        <p:txBody>
          <a:bodyPr wrap="square" rtlCol="0">
            <a:spAutoFit/>
          </a:bodyPr>
          <a:lstStyle/>
          <a:p>
            <a:r>
              <a:rPr lang="en-US" sz="3600" dirty="0"/>
              <a:t>Exercise 2 : Variables in R</a:t>
            </a:r>
          </a:p>
        </p:txBody>
      </p:sp>
      <p:sp>
        <p:nvSpPr>
          <p:cNvPr id="2" name="Rectangle 1"/>
          <p:cNvSpPr/>
          <p:nvPr/>
        </p:nvSpPr>
        <p:spPr>
          <a:xfrm>
            <a:off x="238126" y="1348800"/>
            <a:ext cx="11734800" cy="5262979"/>
          </a:xfrm>
          <a:prstGeom prst="rect">
            <a:avLst/>
          </a:prstGeom>
        </p:spPr>
        <p:txBody>
          <a:bodyPr wrap="square">
            <a:spAutoFit/>
          </a:bodyPr>
          <a:lstStyle/>
          <a:p>
            <a:r>
              <a:rPr lang="en-US" sz="2800" dirty="0">
                <a:latin typeface="Courier New" panose="02070309020205020404" pitchFamily="49" charset="0"/>
                <a:cs typeface="Courier New" panose="02070309020205020404" pitchFamily="49" charset="0"/>
              </a:rPr>
              <a:t>x &lt;- 3 	# x is 3</a:t>
            </a:r>
          </a:p>
          <a:p>
            <a:r>
              <a:rPr lang="en-US" sz="2800" dirty="0">
                <a:latin typeface="Courier New" panose="02070309020205020404" pitchFamily="49" charset="0"/>
                <a:cs typeface="Courier New" panose="02070309020205020404" pitchFamily="49" charset="0"/>
              </a:rPr>
              <a:t>x</a:t>
            </a:r>
          </a:p>
          <a:p>
            <a:r>
              <a:rPr lang="en-US" sz="2800" dirty="0">
                <a:latin typeface="Courier New" panose="02070309020205020404" pitchFamily="49" charset="0"/>
                <a:cs typeface="Courier New" panose="02070309020205020404" pitchFamily="49" charset="0"/>
              </a:rPr>
              <a:t>print(x) 	# print x in the console</a:t>
            </a:r>
          </a:p>
          <a:p>
            <a:r>
              <a:rPr lang="en-US" sz="2800" dirty="0">
                <a:latin typeface="Courier New" panose="02070309020205020404" pitchFamily="49" charset="0"/>
                <a:cs typeface="Courier New" panose="02070309020205020404" pitchFamily="49" charset="0"/>
              </a:rPr>
              <a:t>x+2 		# what is x plus 2</a:t>
            </a:r>
          </a:p>
          <a:p>
            <a:r>
              <a:rPr lang="en-US" sz="2800" dirty="0">
                <a:latin typeface="Courier New" panose="02070309020205020404" pitchFamily="49" charset="0"/>
                <a:cs typeface="Courier New" panose="02070309020205020404" pitchFamily="49" charset="0"/>
              </a:rPr>
              <a:t>y &lt;- 4 		# y is 4</a:t>
            </a:r>
          </a:p>
          <a:p>
            <a:r>
              <a:rPr lang="en-US" sz="2800" dirty="0" err="1">
                <a:latin typeface="Courier New" panose="02070309020205020404" pitchFamily="49" charset="0"/>
                <a:cs typeface="Courier New" panose="02070309020205020404" pitchFamily="49" charset="0"/>
              </a:rPr>
              <a:t>x+y</a:t>
            </a:r>
            <a:r>
              <a:rPr lang="en-US" sz="2800" dirty="0">
                <a:latin typeface="Courier New" panose="02070309020205020404" pitchFamily="49" charset="0"/>
                <a:cs typeface="Courier New" panose="02070309020205020404" pitchFamily="49" charset="0"/>
              </a:rPr>
              <a:t> 		# what is x plus y</a:t>
            </a:r>
          </a:p>
          <a:p>
            <a:r>
              <a:rPr lang="en-US" sz="2800" dirty="0">
                <a:latin typeface="Courier New" panose="02070309020205020404" pitchFamily="49" charset="0"/>
                <a:cs typeface="Courier New" panose="02070309020205020404" pitchFamily="49" charset="0"/>
              </a:rPr>
              <a:t>x = 6 		# we change the value of x to 6</a:t>
            </a:r>
          </a:p>
          <a:p>
            <a:r>
              <a:rPr lang="en-US" sz="2800" dirty="0" err="1">
                <a:latin typeface="Courier New" panose="02070309020205020404" pitchFamily="49" charset="0"/>
                <a:cs typeface="Courier New" panose="02070309020205020404" pitchFamily="49" charset="0"/>
              </a:rPr>
              <a:t>x+y</a:t>
            </a:r>
            <a:r>
              <a:rPr lang="en-US" sz="2800" dirty="0">
                <a:latin typeface="Courier New" panose="02070309020205020404" pitchFamily="49" charset="0"/>
                <a:cs typeface="Courier New" panose="02070309020205020404" pitchFamily="49" charset="0"/>
              </a:rPr>
              <a:t> 		# now what is x plus y</a:t>
            </a:r>
          </a:p>
          <a:p>
            <a:endParaRPr lang="en-US" sz="2800" dirty="0">
              <a:latin typeface="Courier New" panose="02070309020205020404" pitchFamily="49" charset="0"/>
              <a:cs typeface="Courier New" panose="02070309020205020404" pitchFamily="49" charset="0"/>
            </a:endParaRPr>
          </a:p>
          <a:p>
            <a:r>
              <a:rPr lang="en-US" sz="2800" dirty="0">
                <a:latin typeface="Courier New" panose="02070309020205020404" pitchFamily="49" charset="0"/>
                <a:cs typeface="Courier New" panose="02070309020205020404" pitchFamily="49" charset="0"/>
              </a:rPr>
              <a:t>height &lt;- 1.80</a:t>
            </a:r>
          </a:p>
          <a:p>
            <a:r>
              <a:rPr lang="en-US" sz="2800" dirty="0">
                <a:latin typeface="Courier New" panose="02070309020205020404" pitchFamily="49" charset="0"/>
                <a:cs typeface="Courier New" panose="02070309020205020404" pitchFamily="49" charset="0"/>
              </a:rPr>
              <a:t>weight &lt;- 100</a:t>
            </a:r>
          </a:p>
          <a:p>
            <a:r>
              <a:rPr lang="en-US" sz="2800" dirty="0" err="1">
                <a:latin typeface="Courier New" panose="02070309020205020404" pitchFamily="49" charset="0"/>
                <a:cs typeface="Courier New" panose="02070309020205020404" pitchFamily="49" charset="0"/>
              </a:rPr>
              <a:t>bmi</a:t>
            </a:r>
            <a:r>
              <a:rPr lang="en-US" sz="2800" dirty="0">
                <a:latin typeface="Courier New" panose="02070309020205020404" pitchFamily="49" charset="0"/>
                <a:cs typeface="Courier New" panose="02070309020205020404" pitchFamily="49" charset="0"/>
              </a:rPr>
              <a:t> &lt;- weight/(height)^2</a:t>
            </a:r>
          </a:p>
        </p:txBody>
      </p:sp>
      <p:sp>
        <p:nvSpPr>
          <p:cNvPr id="3" name="TextBox 2"/>
          <p:cNvSpPr txBox="1"/>
          <p:nvPr/>
        </p:nvSpPr>
        <p:spPr>
          <a:xfrm>
            <a:off x="247650" y="838200"/>
            <a:ext cx="5857876" cy="369332"/>
          </a:xfrm>
          <a:prstGeom prst="rect">
            <a:avLst/>
          </a:prstGeom>
          <a:noFill/>
        </p:spPr>
        <p:txBody>
          <a:bodyPr wrap="square" rtlCol="0">
            <a:spAutoFit/>
          </a:bodyPr>
          <a:lstStyle/>
          <a:p>
            <a:r>
              <a:rPr lang="en-US" dirty="0"/>
              <a:t>Type these commands in  the </a:t>
            </a:r>
            <a:r>
              <a:rPr lang="en-US" dirty="0" err="1"/>
              <a:t>Rstudio</a:t>
            </a:r>
            <a:r>
              <a:rPr lang="en-US" dirty="0"/>
              <a:t> console. </a:t>
            </a:r>
          </a:p>
        </p:txBody>
      </p:sp>
    </p:spTree>
    <p:extLst>
      <p:ext uri="{BB962C8B-B14F-4D97-AF65-F5344CB8AC3E}">
        <p14:creationId xmlns:p14="http://schemas.microsoft.com/office/powerpoint/2010/main" val="32245165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867" y="0"/>
            <a:ext cx="6457950" cy="461665"/>
          </a:xfrm>
          <a:prstGeom prst="rect">
            <a:avLst/>
          </a:prstGeom>
          <a:noFill/>
        </p:spPr>
        <p:txBody>
          <a:bodyPr wrap="square" rtlCol="0">
            <a:spAutoFit/>
          </a:bodyPr>
          <a:lstStyle/>
          <a:p>
            <a:r>
              <a:rPr lang="en-US" sz="2400" dirty="0"/>
              <a:t>Read and inspect an example data file : </a:t>
            </a:r>
          </a:p>
        </p:txBody>
      </p:sp>
      <p:sp>
        <p:nvSpPr>
          <p:cNvPr id="5" name="Rectangle 4"/>
          <p:cNvSpPr/>
          <p:nvPr/>
        </p:nvSpPr>
        <p:spPr>
          <a:xfrm>
            <a:off x="76867" y="461665"/>
            <a:ext cx="11144250" cy="7848302"/>
          </a:xfrm>
          <a:prstGeom prst="rect">
            <a:avLst/>
          </a:prstGeom>
        </p:spPr>
        <p:txBody>
          <a:bodyPr wrap="square">
            <a:spAutoFit/>
          </a:bodyPr>
          <a:lstStyle/>
          <a:p>
            <a:r>
              <a:rPr lang="en-US" dirty="0" err="1">
                <a:latin typeface="Courier New" panose="02070309020205020404" pitchFamily="49" charset="0"/>
                <a:cs typeface="Courier New" panose="02070309020205020404" pitchFamily="49" charset="0"/>
              </a:rPr>
              <a:t>data.raw</a:t>
            </a:r>
            <a:r>
              <a:rPr lang="en-US" dirty="0">
                <a:latin typeface="Courier New" panose="02070309020205020404" pitchFamily="49" charset="0"/>
                <a:cs typeface="Courier New" panose="02070309020205020404" pitchFamily="49" charset="0"/>
              </a:rPr>
              <a:t> &lt;- read.csv("./data/mx 107155 _lung cancer </a:t>
            </a:r>
            <a:r>
              <a:rPr lang="en-US" dirty="0" err="1">
                <a:latin typeface="Courier New" panose="02070309020205020404" pitchFamily="49" charset="0"/>
                <a:cs typeface="Courier New" panose="02070309020205020404" pitchFamily="49" charset="0"/>
              </a:rPr>
              <a:t>tissue_summer</a:t>
            </a:r>
            <a:r>
              <a:rPr lang="en-US" dirty="0">
                <a:latin typeface="Courier New" panose="02070309020205020404" pitchFamily="49" charset="0"/>
                <a:cs typeface="Courier New" panose="02070309020205020404" pitchFamily="49" charset="0"/>
              </a:rPr>
              <a:t> course_08-2015_submit.csv", header = F, </a:t>
            </a:r>
            <a:r>
              <a:rPr lang="en-US" dirty="0" err="1">
                <a:latin typeface="Courier New" panose="02070309020205020404" pitchFamily="49" charset="0"/>
                <a:cs typeface="Courier New" panose="02070309020205020404" pitchFamily="49" charset="0"/>
              </a:rPr>
              <a:t>stringsAsFactors</a:t>
            </a:r>
            <a:r>
              <a:rPr lang="en-US" dirty="0">
                <a:latin typeface="Courier New" panose="02070309020205020404" pitchFamily="49" charset="0"/>
                <a:cs typeface="Courier New" panose="02070309020205020404" pitchFamily="49" charset="0"/>
              </a:rPr>
              <a:t> = F)</a:t>
            </a:r>
          </a:p>
          <a:p>
            <a:r>
              <a:rPr lang="en-US" dirty="0">
                <a:latin typeface="Courier New" panose="02070309020205020404" pitchFamily="49" charset="0"/>
                <a:cs typeface="Courier New" panose="02070309020205020404" pitchFamily="49" charset="0"/>
              </a:rPr>
              <a:t>head(</a:t>
            </a:r>
            <a:r>
              <a:rPr lang="en-US" dirty="0" err="1">
                <a:latin typeface="Courier New" panose="02070309020205020404" pitchFamily="49" charset="0"/>
                <a:cs typeface="Courier New" panose="02070309020205020404" pitchFamily="49" charset="0"/>
              </a:rPr>
              <a:t>data.raw</a:t>
            </a:r>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data.raw</a:t>
            </a:r>
            <a:r>
              <a:rPr lang="en-US" dirty="0">
                <a:latin typeface="Courier New" panose="02070309020205020404" pitchFamily="49" charset="0"/>
                <a:cs typeface="Courier New" panose="02070309020205020404" pitchFamily="49" charset="0"/>
              </a:rPr>
              <a:t>[20,10] # inspecting the value of row number 20 and column number 10</a:t>
            </a:r>
          </a:p>
          <a:p>
            <a:r>
              <a:rPr lang="en-US" dirty="0" err="1">
                <a:latin typeface="Courier New" panose="02070309020205020404" pitchFamily="49" charset="0"/>
                <a:cs typeface="Courier New" panose="02070309020205020404" pitchFamily="49" charset="0"/>
              </a:rPr>
              <a:t>data.raw</a:t>
            </a:r>
            <a:r>
              <a:rPr lang="en-US" dirty="0">
                <a:latin typeface="Courier New" panose="02070309020205020404" pitchFamily="49" charset="0"/>
                <a:cs typeface="Courier New" panose="02070309020205020404" pitchFamily="49" charset="0"/>
              </a:rPr>
              <a:t>[1:5,8:12] # inspecting the value of raw number 1 to 5 and column number 8 t 12 </a:t>
            </a:r>
          </a:p>
          <a:p>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data.raw</a:t>
            </a:r>
            <a:r>
              <a:rPr lang="en-US" dirty="0">
                <a:latin typeface="Courier New" panose="02070309020205020404" pitchFamily="49" charset="0"/>
                <a:cs typeface="Courier New" panose="02070309020205020404" pitchFamily="49" charset="0"/>
              </a:rPr>
              <a:t>[,1] # first column – metabolite names</a:t>
            </a:r>
          </a:p>
          <a:p>
            <a:r>
              <a:rPr lang="en-US" dirty="0" err="1">
                <a:latin typeface="Courier New" panose="02070309020205020404" pitchFamily="49" charset="0"/>
                <a:cs typeface="Courier New" panose="02070309020205020404" pitchFamily="49" charset="0"/>
              </a:rPr>
              <a:t>data.raw</a:t>
            </a:r>
            <a:r>
              <a:rPr lang="en-US" dirty="0">
                <a:latin typeface="Courier New" panose="02070309020205020404" pitchFamily="49" charset="0"/>
                <a:cs typeface="Courier New" panose="02070309020205020404" pitchFamily="49" charset="0"/>
              </a:rPr>
              <a:t>[1,] # first row – sample names</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data.raw[10,] # class information </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cpd.names &lt;- data.raw[,1]</a:t>
            </a:r>
            <a:endParaRPr lang="en-US" dirty="0">
              <a:latin typeface="Courier New" panose="02070309020205020404" pitchFamily="49" charset="0"/>
              <a:cs typeface="Courier New" panose="02070309020205020404" pitchFamily="49" charset="0"/>
            </a:endParaRPr>
          </a:p>
          <a:p>
            <a:r>
              <a:rPr lang="en-US" dirty="0" err="1">
                <a:latin typeface="Courier New" panose="02070309020205020404" pitchFamily="49" charset="0"/>
                <a:cs typeface="Courier New" panose="02070309020205020404" pitchFamily="49" charset="0"/>
              </a:rPr>
              <a:t>cpd.names</a:t>
            </a:r>
            <a:r>
              <a:rPr lang="en-US" dirty="0">
                <a:latin typeface="Courier New" panose="02070309020205020404" pitchFamily="49" charset="0"/>
                <a:cs typeface="Courier New" panose="02070309020205020404" pitchFamily="49" charset="0"/>
              </a:rPr>
              <a:t>[1:20]</a:t>
            </a: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write an if statement to get the names of all the internal standards</a:t>
            </a:r>
          </a:p>
          <a:p>
            <a:r>
              <a:rPr lang="en-US" dirty="0">
                <a:latin typeface="Courier New" panose="02070309020205020404" pitchFamily="49" charset="0"/>
                <a:cs typeface="Courier New" panose="02070309020205020404" pitchFamily="49" charset="0"/>
              </a:rPr>
              <a:t>for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in </a:t>
            </a:r>
            <a:r>
              <a:rPr lang="en-US" dirty="0" err="1">
                <a:latin typeface="Courier New" panose="02070309020205020404" pitchFamily="49" charset="0"/>
                <a:cs typeface="Courier New" panose="02070309020205020404" pitchFamily="49" charset="0"/>
              </a:rPr>
              <a:t>cpd.names</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if( length(grep('^z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)&gt;0) ){</a:t>
            </a:r>
          </a:p>
          <a:p>
            <a:r>
              <a:rPr lang="en-US" dirty="0">
                <a:latin typeface="Courier New" panose="02070309020205020404" pitchFamily="49" charset="0"/>
                <a:cs typeface="Courier New" panose="02070309020205020404" pitchFamily="49" charset="0"/>
              </a:rPr>
              <a:t>    print(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a:t>
            </a: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041016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3050" y="2521635"/>
            <a:ext cx="9398000" cy="3693319"/>
          </a:xfrm>
          <a:prstGeom prst="rect">
            <a:avLst/>
          </a:prstGeom>
        </p:spPr>
        <p:txBody>
          <a:bodyPr wrap="square">
            <a:spAutoFit/>
          </a:bodyPr>
          <a:lstStyle/>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lets get all the samples ids that has a label “tumor”</a:t>
            </a:r>
          </a:p>
          <a:p>
            <a:r>
              <a:rPr lang="en-US" dirty="0" err="1">
                <a:latin typeface="Courier New" panose="02070309020205020404" pitchFamily="49" charset="0"/>
                <a:cs typeface="Courier New" panose="02070309020205020404" pitchFamily="49" charset="0"/>
              </a:rPr>
              <a:t>data.raw</a:t>
            </a:r>
            <a:r>
              <a:rPr lang="en-US" dirty="0">
                <a:latin typeface="Courier New" panose="02070309020205020404" pitchFamily="49" charset="0"/>
                <a:cs typeface="Courier New" panose="02070309020205020404" pitchFamily="49" charset="0"/>
              </a:rPr>
              <a:t>[1, grep("tumor",</a:t>
            </a:r>
            <a:r>
              <a:rPr lang="en-US" dirty="0" err="1">
                <a:latin typeface="Courier New" panose="02070309020205020404" pitchFamily="49" charset="0"/>
                <a:cs typeface="Courier New" panose="02070309020205020404" pitchFamily="49" charset="0"/>
              </a:rPr>
              <a:t>data.raw</a:t>
            </a:r>
            <a:r>
              <a:rPr lang="en-US" dirty="0">
                <a:latin typeface="Courier New" panose="02070309020205020404" pitchFamily="49" charset="0"/>
                <a:cs typeface="Courier New" panose="02070309020205020404" pitchFamily="49" charset="0"/>
              </a:rPr>
              <a:t>[10,] )  ] </a:t>
            </a: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lets get all the columns that has sample data,</a:t>
            </a:r>
          </a:p>
          <a:p>
            <a:r>
              <a:rPr lang="en-US" dirty="0" err="1">
                <a:latin typeface="Courier New" panose="02070309020205020404" pitchFamily="49" charset="0"/>
                <a:cs typeface="Courier New" panose="02070309020205020404" pitchFamily="49" charset="0"/>
              </a:rPr>
              <a:t>data.raw</a:t>
            </a:r>
            <a:r>
              <a:rPr lang="en-US" dirty="0">
                <a:latin typeface="Courier New" panose="02070309020205020404" pitchFamily="49" charset="0"/>
                <a:cs typeface="Courier New" panose="02070309020205020404" pitchFamily="49" charset="0"/>
              </a:rPr>
              <a:t>[1,grep("</a:t>
            </a:r>
            <a:r>
              <a:rPr lang="en-US" dirty="0" err="1">
                <a:latin typeface="Courier New" panose="02070309020205020404" pitchFamily="49" charset="0"/>
                <a:cs typeface="Courier New" panose="02070309020205020404" pitchFamily="49" charset="0"/>
              </a:rPr>
              <a:t>bbdsa</a:t>
            </a:r>
            <a:r>
              <a:rPr lang="en-US" dirty="0">
                <a:latin typeface="Courier New" panose="02070309020205020404" pitchFamily="49" charset="0"/>
                <a:cs typeface="Courier New" panose="02070309020205020404" pitchFamily="49" charset="0"/>
              </a:rPr>
              <a:t>", </a:t>
            </a:r>
            <a:r>
              <a:rPr lang="en-US" dirty="0" err="1">
                <a:latin typeface="Courier New" panose="02070309020205020404" pitchFamily="49" charset="0"/>
                <a:cs typeface="Courier New" panose="02070309020205020404" pitchFamily="49" charset="0"/>
              </a:rPr>
              <a:t>data.raw</a:t>
            </a:r>
            <a:r>
              <a:rPr lang="en-US" dirty="0">
                <a:latin typeface="Courier New" panose="02070309020205020404" pitchFamily="49" charset="0"/>
                <a:cs typeface="Courier New" panose="02070309020205020404" pitchFamily="49" charset="0"/>
              </a:rPr>
              <a:t>[1,])]</a:t>
            </a: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we will use these extracted information on day 3. </a:t>
            </a:r>
          </a:p>
          <a:p>
            <a:endParaRPr lang="en-US" dirty="0">
              <a:latin typeface="Courier New" panose="02070309020205020404" pitchFamily="49" charset="0"/>
              <a:cs typeface="Courier New" panose="02070309020205020404" pitchFamily="49" charset="0"/>
            </a:endParaRPr>
          </a:p>
        </p:txBody>
      </p:sp>
      <p:sp>
        <p:nvSpPr>
          <p:cNvPr id="5" name="Rectangle 4"/>
          <p:cNvSpPr/>
          <p:nvPr/>
        </p:nvSpPr>
        <p:spPr>
          <a:xfrm>
            <a:off x="273050" y="260688"/>
            <a:ext cx="9658350" cy="2031325"/>
          </a:xfrm>
          <a:prstGeom prst="rect">
            <a:avLst/>
          </a:prstGeom>
        </p:spPr>
        <p:txBody>
          <a:bodyPr wrap="square">
            <a:spAutoFit/>
          </a:bodyPr>
          <a:lstStyle/>
          <a:p>
            <a:r>
              <a:rPr lang="en-US" dirty="0">
                <a:latin typeface="Courier New" panose="02070309020205020404" pitchFamily="49" charset="0"/>
                <a:cs typeface="Courier New" panose="02070309020205020404" pitchFamily="49" charset="0"/>
              </a:rPr>
              <a:t># getting the row number and name of </a:t>
            </a:r>
            <a:r>
              <a:rPr lang="en-US" dirty="0" err="1">
                <a:latin typeface="Courier New" panose="02070309020205020404" pitchFamily="49" charset="0"/>
                <a:cs typeface="Courier New" panose="02070309020205020404" pitchFamily="49" charset="0"/>
              </a:rPr>
              <a:t>int</a:t>
            </a:r>
            <a:r>
              <a:rPr lang="en-US" dirty="0">
                <a:latin typeface="Courier New" panose="02070309020205020404" pitchFamily="49" charset="0"/>
                <a:cs typeface="Courier New" panose="02070309020205020404" pitchFamily="49" charset="0"/>
              </a:rPr>
              <a:t> standards.</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for (</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 in 1:length(</a:t>
            </a:r>
            <a:r>
              <a:rPr lang="en-US" dirty="0" err="1">
                <a:latin typeface="Courier New" panose="02070309020205020404" pitchFamily="49" charset="0"/>
                <a:cs typeface="Courier New" panose="02070309020205020404" pitchFamily="49" charset="0"/>
              </a:rPr>
              <a:t>cpd.names</a:t>
            </a:r>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  if( length(grep('^z ',</a:t>
            </a:r>
            <a:r>
              <a:rPr lang="en-US" dirty="0" err="1">
                <a:latin typeface="Courier New" panose="02070309020205020404" pitchFamily="49" charset="0"/>
                <a:cs typeface="Courier New" panose="02070309020205020404" pitchFamily="49" charset="0"/>
              </a:rPr>
              <a:t>cpd.names</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])&gt;0) ){</a:t>
            </a:r>
          </a:p>
          <a:p>
            <a:r>
              <a:rPr lang="en-US" dirty="0">
                <a:latin typeface="Courier New" panose="02070309020205020404" pitchFamily="49" charset="0"/>
                <a:cs typeface="Courier New" panose="02070309020205020404" pitchFamily="49" charset="0"/>
              </a:rPr>
              <a:t>    print(c(</a:t>
            </a:r>
            <a:r>
              <a:rPr lang="en-US" dirty="0" err="1">
                <a:latin typeface="Courier New" panose="02070309020205020404" pitchFamily="49" charset="0"/>
                <a:cs typeface="Courier New" panose="02070309020205020404" pitchFamily="49" charset="0"/>
              </a:rPr>
              <a:t>i,cpd.names</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i</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5714067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51350" y="2260600"/>
            <a:ext cx="3454400" cy="1107996"/>
          </a:xfrm>
          <a:prstGeom prst="rect">
            <a:avLst/>
          </a:prstGeom>
          <a:noFill/>
        </p:spPr>
        <p:txBody>
          <a:bodyPr wrap="square" rtlCol="0">
            <a:spAutoFit/>
          </a:bodyPr>
          <a:lstStyle/>
          <a:p>
            <a:r>
              <a:rPr lang="en-US" sz="6600" dirty="0"/>
              <a:t>Recap </a:t>
            </a:r>
          </a:p>
        </p:txBody>
      </p:sp>
    </p:spTree>
    <p:extLst>
      <p:ext uri="{BB962C8B-B14F-4D97-AF65-F5344CB8AC3E}">
        <p14:creationId xmlns:p14="http://schemas.microsoft.com/office/powerpoint/2010/main" val="40968956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68804" y="0"/>
            <a:ext cx="8626476" cy="6774639"/>
          </a:xfrm>
          <a:prstGeom prst="rect">
            <a:avLst/>
          </a:prstGeom>
        </p:spPr>
      </p:pic>
    </p:spTree>
    <p:extLst>
      <p:ext uri="{BB962C8B-B14F-4D97-AF65-F5344CB8AC3E}">
        <p14:creationId xmlns:p14="http://schemas.microsoft.com/office/powerpoint/2010/main" val="19816578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56832" y="-71120"/>
            <a:ext cx="8713327" cy="6894782"/>
          </a:xfrm>
          <a:prstGeom prst="rect">
            <a:avLst/>
          </a:prstGeom>
        </p:spPr>
      </p:pic>
    </p:spTree>
    <p:extLst>
      <p:ext uri="{BB962C8B-B14F-4D97-AF65-F5344CB8AC3E}">
        <p14:creationId xmlns:p14="http://schemas.microsoft.com/office/powerpoint/2010/main" val="26674114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36295" y="0"/>
            <a:ext cx="9571785" cy="6853051"/>
          </a:xfrm>
          <a:prstGeom prst="rect">
            <a:avLst/>
          </a:prstGeom>
        </p:spPr>
      </p:pic>
    </p:spTree>
    <p:extLst>
      <p:ext uri="{BB962C8B-B14F-4D97-AF65-F5344CB8AC3E}">
        <p14:creationId xmlns:p14="http://schemas.microsoft.com/office/powerpoint/2010/main" val="16497635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51936" y="-3741"/>
            <a:ext cx="9294144" cy="6861741"/>
          </a:xfrm>
          <a:prstGeom prst="rect">
            <a:avLst/>
          </a:prstGeom>
        </p:spPr>
      </p:pic>
    </p:spTree>
    <p:extLst>
      <p:ext uri="{BB962C8B-B14F-4D97-AF65-F5344CB8AC3E}">
        <p14:creationId xmlns:p14="http://schemas.microsoft.com/office/powerpoint/2010/main" val="41036425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59840" y="0"/>
            <a:ext cx="9011920" cy="6792635"/>
          </a:xfrm>
          <a:prstGeom prst="rect">
            <a:avLst/>
          </a:prstGeom>
        </p:spPr>
      </p:pic>
    </p:spTree>
    <p:extLst>
      <p:ext uri="{BB962C8B-B14F-4D97-AF65-F5344CB8AC3E}">
        <p14:creationId xmlns:p14="http://schemas.microsoft.com/office/powerpoint/2010/main" val="3866759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7650" y="101600"/>
            <a:ext cx="6198870" cy="646331"/>
          </a:xfrm>
          <a:prstGeom prst="rect">
            <a:avLst/>
          </a:prstGeom>
          <a:noFill/>
        </p:spPr>
        <p:txBody>
          <a:bodyPr wrap="square" rtlCol="0">
            <a:spAutoFit/>
          </a:bodyPr>
          <a:lstStyle/>
          <a:p>
            <a:r>
              <a:rPr lang="en-US" sz="3600" dirty="0"/>
              <a:t>What we do in R?</a:t>
            </a:r>
          </a:p>
        </p:txBody>
      </p:sp>
      <p:pic>
        <p:nvPicPr>
          <p:cNvPr id="6" name="Shape 65"/>
          <p:cNvPicPr preferRelativeResize="0"/>
          <p:nvPr/>
        </p:nvPicPr>
        <p:blipFill>
          <a:blip r:embed="rId2">
            <a:alphaModFix/>
          </a:blip>
          <a:stretch>
            <a:fillRect/>
          </a:stretch>
        </p:blipFill>
        <p:spPr>
          <a:xfrm>
            <a:off x="403860" y="1472455"/>
            <a:ext cx="5485266" cy="4654489"/>
          </a:xfrm>
          <a:prstGeom prst="rect">
            <a:avLst/>
          </a:prstGeom>
          <a:noFill/>
          <a:ln>
            <a:noFill/>
          </a:ln>
        </p:spPr>
      </p:pic>
      <p:pic>
        <p:nvPicPr>
          <p:cNvPr id="7" name="Shape 66"/>
          <p:cNvPicPr preferRelativeResize="0"/>
          <p:nvPr/>
        </p:nvPicPr>
        <p:blipFill>
          <a:blip r:embed="rId3">
            <a:alphaModFix/>
          </a:blip>
          <a:stretch>
            <a:fillRect/>
          </a:stretch>
        </p:blipFill>
        <p:spPr>
          <a:xfrm>
            <a:off x="7500009" y="1293283"/>
            <a:ext cx="4539591" cy="4763041"/>
          </a:xfrm>
          <a:prstGeom prst="rect">
            <a:avLst/>
          </a:prstGeom>
          <a:noFill/>
          <a:ln>
            <a:noFill/>
          </a:ln>
        </p:spPr>
      </p:pic>
      <p:sp>
        <p:nvSpPr>
          <p:cNvPr id="8" name="TextBox 7"/>
          <p:cNvSpPr txBox="1"/>
          <p:nvPr/>
        </p:nvSpPr>
        <p:spPr>
          <a:xfrm>
            <a:off x="403860" y="925527"/>
            <a:ext cx="3154680" cy="369332"/>
          </a:xfrm>
          <a:prstGeom prst="rect">
            <a:avLst/>
          </a:prstGeom>
          <a:noFill/>
        </p:spPr>
        <p:txBody>
          <a:bodyPr wrap="square" rtlCol="0">
            <a:spAutoFit/>
          </a:bodyPr>
          <a:lstStyle/>
          <a:p>
            <a:r>
              <a:rPr lang="en-US" b="1" dirty="0"/>
              <a:t>Arithmetic operator </a:t>
            </a:r>
          </a:p>
        </p:txBody>
      </p:sp>
      <p:sp>
        <p:nvSpPr>
          <p:cNvPr id="9" name="TextBox 8"/>
          <p:cNvSpPr txBox="1"/>
          <p:nvPr/>
        </p:nvSpPr>
        <p:spPr>
          <a:xfrm>
            <a:off x="7500009" y="971163"/>
            <a:ext cx="3154680" cy="400110"/>
          </a:xfrm>
          <a:prstGeom prst="rect">
            <a:avLst/>
          </a:prstGeom>
          <a:noFill/>
        </p:spPr>
        <p:txBody>
          <a:bodyPr wrap="square" rtlCol="0">
            <a:spAutoFit/>
          </a:bodyPr>
          <a:lstStyle/>
          <a:p>
            <a:r>
              <a:rPr lang="en-US" sz="2000" b="1" dirty="0"/>
              <a:t>Logical operator</a:t>
            </a:r>
          </a:p>
        </p:txBody>
      </p:sp>
    </p:spTree>
    <p:extLst>
      <p:ext uri="{BB962C8B-B14F-4D97-AF65-F5344CB8AC3E}">
        <p14:creationId xmlns:p14="http://schemas.microsoft.com/office/powerpoint/2010/main" val="3604732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7649" y="101600"/>
            <a:ext cx="9801225" cy="646331"/>
          </a:xfrm>
          <a:prstGeom prst="rect">
            <a:avLst/>
          </a:prstGeom>
          <a:noFill/>
        </p:spPr>
        <p:txBody>
          <a:bodyPr wrap="square" rtlCol="0">
            <a:spAutoFit/>
          </a:bodyPr>
          <a:lstStyle/>
          <a:p>
            <a:r>
              <a:rPr lang="en-US" sz="3600" dirty="0"/>
              <a:t>Exercise 3 : Let’s do some math and logical </a:t>
            </a:r>
          </a:p>
        </p:txBody>
      </p:sp>
      <p:sp>
        <p:nvSpPr>
          <p:cNvPr id="3" name="Rectangle 2"/>
          <p:cNvSpPr/>
          <p:nvPr/>
        </p:nvSpPr>
        <p:spPr>
          <a:xfrm>
            <a:off x="762001" y="1796475"/>
            <a:ext cx="2495549" cy="5016758"/>
          </a:xfrm>
          <a:prstGeom prst="rect">
            <a:avLst/>
          </a:prstGeom>
        </p:spPr>
        <p:txBody>
          <a:bodyPr wrap="square">
            <a:spAutoFit/>
          </a:bodyPr>
          <a:lstStyle/>
          <a:p>
            <a:r>
              <a:rPr lang="en-US" sz="4000" dirty="0">
                <a:latin typeface="Courier New" panose="02070309020205020404" pitchFamily="49" charset="0"/>
                <a:cs typeface="Courier New" panose="02070309020205020404" pitchFamily="49" charset="0"/>
              </a:rPr>
              <a:t>1+2</a:t>
            </a:r>
          </a:p>
          <a:p>
            <a:r>
              <a:rPr lang="en-US" sz="4000" dirty="0">
                <a:latin typeface="Courier New" panose="02070309020205020404" pitchFamily="49" charset="0"/>
                <a:cs typeface="Courier New" panose="02070309020205020404" pitchFamily="49" charset="0"/>
              </a:rPr>
              <a:t>1-3</a:t>
            </a:r>
          </a:p>
          <a:p>
            <a:r>
              <a:rPr lang="en-US" sz="4000" dirty="0">
                <a:latin typeface="Courier New" panose="02070309020205020404" pitchFamily="49" charset="0"/>
                <a:cs typeface="Courier New" panose="02070309020205020404" pitchFamily="49" charset="0"/>
              </a:rPr>
              <a:t>45/6</a:t>
            </a:r>
          </a:p>
          <a:p>
            <a:r>
              <a:rPr lang="en-US" sz="4000" dirty="0">
                <a:latin typeface="Courier New" panose="02070309020205020404" pitchFamily="49" charset="0"/>
                <a:cs typeface="Courier New" panose="02070309020205020404" pitchFamily="49" charset="0"/>
              </a:rPr>
              <a:t>456*3.2</a:t>
            </a:r>
          </a:p>
          <a:p>
            <a:r>
              <a:rPr lang="en-US" sz="4000" dirty="0">
                <a:latin typeface="Courier New" panose="02070309020205020404" pitchFamily="49" charset="0"/>
                <a:cs typeface="Courier New" panose="02070309020205020404" pitchFamily="49" charset="0"/>
              </a:rPr>
              <a:t>4^5</a:t>
            </a:r>
          </a:p>
          <a:p>
            <a:r>
              <a:rPr lang="en-US" sz="4000" dirty="0">
                <a:latin typeface="Courier New" panose="02070309020205020404" pitchFamily="49" charset="0"/>
                <a:cs typeface="Courier New" panose="02070309020205020404" pitchFamily="49" charset="0"/>
              </a:rPr>
              <a:t>5%%6</a:t>
            </a:r>
          </a:p>
          <a:p>
            <a:endParaRPr lang="en-US" sz="4000" dirty="0">
              <a:latin typeface="Courier New" panose="02070309020205020404" pitchFamily="49" charset="0"/>
              <a:cs typeface="Courier New" panose="02070309020205020404" pitchFamily="49" charset="0"/>
            </a:endParaRPr>
          </a:p>
          <a:p>
            <a:endParaRPr lang="en-US" sz="4000" dirty="0">
              <a:latin typeface="Courier New" panose="02070309020205020404" pitchFamily="49" charset="0"/>
              <a:cs typeface="Courier New" panose="02070309020205020404" pitchFamily="49" charset="0"/>
            </a:endParaRPr>
          </a:p>
        </p:txBody>
      </p:sp>
      <p:sp>
        <p:nvSpPr>
          <p:cNvPr id="5" name="Rectangle 4"/>
          <p:cNvSpPr/>
          <p:nvPr/>
        </p:nvSpPr>
        <p:spPr>
          <a:xfrm>
            <a:off x="7724776" y="1647006"/>
            <a:ext cx="3324224" cy="5632311"/>
          </a:xfrm>
          <a:prstGeom prst="rect">
            <a:avLst/>
          </a:prstGeom>
        </p:spPr>
        <p:txBody>
          <a:bodyPr wrap="square">
            <a:spAutoFit/>
          </a:bodyPr>
          <a:lstStyle/>
          <a:p>
            <a:r>
              <a:rPr lang="en-US" sz="4000" dirty="0">
                <a:latin typeface="Courier New" panose="02070309020205020404" pitchFamily="49" charset="0"/>
                <a:cs typeface="Courier New" panose="02070309020205020404" pitchFamily="49" charset="0"/>
              </a:rPr>
              <a:t>1&gt;2</a:t>
            </a:r>
          </a:p>
          <a:p>
            <a:r>
              <a:rPr lang="en-US" sz="4000" dirty="0">
                <a:latin typeface="Courier New" panose="02070309020205020404" pitchFamily="49" charset="0"/>
                <a:cs typeface="Courier New" panose="02070309020205020404" pitchFamily="49" charset="0"/>
              </a:rPr>
              <a:t>2&gt;1</a:t>
            </a:r>
          </a:p>
          <a:p>
            <a:r>
              <a:rPr lang="en-US" sz="4000" dirty="0">
                <a:latin typeface="Courier New" panose="02070309020205020404" pitchFamily="49" charset="0"/>
                <a:cs typeface="Courier New" panose="02070309020205020404" pitchFamily="49" charset="0"/>
              </a:rPr>
              <a:t>2&lt;=2</a:t>
            </a:r>
          </a:p>
          <a:p>
            <a:r>
              <a:rPr lang="en-US" sz="4000" dirty="0">
                <a:latin typeface="Courier New" panose="02070309020205020404" pitchFamily="49" charset="0"/>
                <a:cs typeface="Courier New" panose="02070309020205020404" pitchFamily="49" charset="0"/>
              </a:rPr>
              <a:t>2==1</a:t>
            </a:r>
          </a:p>
          <a:p>
            <a:r>
              <a:rPr lang="en-US" sz="4000" dirty="0">
                <a:latin typeface="Courier New" panose="02070309020205020404" pitchFamily="49" charset="0"/>
                <a:cs typeface="Courier New" panose="02070309020205020404" pitchFamily="49" charset="0"/>
              </a:rPr>
              <a:t>2!=1</a:t>
            </a:r>
          </a:p>
          <a:p>
            <a:r>
              <a:rPr lang="en-US" sz="4000" dirty="0">
                <a:latin typeface="Courier New" panose="02070309020205020404" pitchFamily="49" charset="0"/>
                <a:cs typeface="Courier New" panose="02070309020205020404" pitchFamily="49" charset="0"/>
              </a:rPr>
              <a:t>2!=1|2&gt;1</a:t>
            </a:r>
          </a:p>
          <a:p>
            <a:r>
              <a:rPr lang="en-US" sz="4000" dirty="0">
                <a:latin typeface="Courier New" panose="02070309020205020404" pitchFamily="49" charset="0"/>
                <a:cs typeface="Courier New" panose="02070309020205020404" pitchFamily="49" charset="0"/>
              </a:rPr>
              <a:t>x&gt;y</a:t>
            </a:r>
          </a:p>
          <a:p>
            <a:r>
              <a:rPr lang="en-US" sz="4000" dirty="0">
                <a:latin typeface="Courier New" panose="02070309020205020404" pitchFamily="49" charset="0"/>
                <a:cs typeface="Courier New" panose="02070309020205020404" pitchFamily="49" charset="0"/>
              </a:rPr>
              <a:t>y&gt;x</a:t>
            </a:r>
          </a:p>
          <a:p>
            <a:endParaRPr lang="en-US" sz="4000" dirty="0">
              <a:latin typeface="Courier New" panose="02070309020205020404" pitchFamily="49" charset="0"/>
              <a:cs typeface="Courier New" panose="02070309020205020404" pitchFamily="49" charset="0"/>
            </a:endParaRPr>
          </a:p>
        </p:txBody>
      </p:sp>
      <p:sp>
        <p:nvSpPr>
          <p:cNvPr id="6" name="TextBox 5"/>
          <p:cNvSpPr txBox="1"/>
          <p:nvPr/>
        </p:nvSpPr>
        <p:spPr>
          <a:xfrm>
            <a:off x="885826" y="1059964"/>
            <a:ext cx="3154680" cy="461665"/>
          </a:xfrm>
          <a:prstGeom prst="rect">
            <a:avLst/>
          </a:prstGeom>
          <a:noFill/>
        </p:spPr>
        <p:txBody>
          <a:bodyPr wrap="square" rtlCol="0">
            <a:spAutoFit/>
          </a:bodyPr>
          <a:lstStyle/>
          <a:p>
            <a:r>
              <a:rPr lang="en-US" sz="2400" dirty="0"/>
              <a:t>Math</a:t>
            </a:r>
          </a:p>
        </p:txBody>
      </p:sp>
      <p:sp>
        <p:nvSpPr>
          <p:cNvPr id="7" name="TextBox 6"/>
          <p:cNvSpPr txBox="1"/>
          <p:nvPr/>
        </p:nvSpPr>
        <p:spPr>
          <a:xfrm>
            <a:off x="7809548" y="1121519"/>
            <a:ext cx="3154680" cy="400110"/>
          </a:xfrm>
          <a:prstGeom prst="rect">
            <a:avLst/>
          </a:prstGeom>
          <a:noFill/>
        </p:spPr>
        <p:txBody>
          <a:bodyPr wrap="square" rtlCol="0">
            <a:spAutoFit/>
          </a:bodyPr>
          <a:lstStyle/>
          <a:p>
            <a:r>
              <a:rPr lang="en-US" sz="2000" dirty="0"/>
              <a:t>Logical</a:t>
            </a:r>
          </a:p>
        </p:txBody>
      </p:sp>
    </p:spTree>
    <p:extLst>
      <p:ext uri="{BB962C8B-B14F-4D97-AF65-F5344CB8AC3E}">
        <p14:creationId xmlns:p14="http://schemas.microsoft.com/office/powerpoint/2010/main" val="1350270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32803" y="0"/>
            <a:ext cx="9326394" cy="6858000"/>
          </a:xfrm>
          <a:prstGeom prst="rect">
            <a:avLst/>
          </a:prstGeom>
        </p:spPr>
      </p:pic>
    </p:spTree>
    <p:extLst>
      <p:ext uri="{BB962C8B-B14F-4D97-AF65-F5344CB8AC3E}">
        <p14:creationId xmlns:p14="http://schemas.microsoft.com/office/powerpoint/2010/main" val="1251726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7650" y="101600"/>
            <a:ext cx="6198870" cy="646331"/>
          </a:xfrm>
          <a:prstGeom prst="rect">
            <a:avLst/>
          </a:prstGeom>
          <a:noFill/>
        </p:spPr>
        <p:txBody>
          <a:bodyPr wrap="square" rtlCol="0">
            <a:spAutoFit/>
          </a:bodyPr>
          <a:lstStyle/>
          <a:p>
            <a:r>
              <a:rPr lang="en-US" sz="3600" dirty="0"/>
              <a:t>What we do in R?</a:t>
            </a:r>
          </a:p>
        </p:txBody>
      </p:sp>
      <p:sp>
        <p:nvSpPr>
          <p:cNvPr id="8" name="TextBox 7"/>
          <p:cNvSpPr txBox="1"/>
          <p:nvPr/>
        </p:nvSpPr>
        <p:spPr>
          <a:xfrm>
            <a:off x="247650" y="887427"/>
            <a:ext cx="5742940" cy="461665"/>
          </a:xfrm>
          <a:prstGeom prst="rect">
            <a:avLst/>
          </a:prstGeom>
          <a:noFill/>
        </p:spPr>
        <p:txBody>
          <a:bodyPr wrap="square" rtlCol="0">
            <a:spAutoFit/>
          </a:bodyPr>
          <a:lstStyle/>
          <a:p>
            <a:r>
              <a:rPr lang="en-US" sz="2400" b="1" dirty="0"/>
              <a:t>Data types</a:t>
            </a:r>
          </a:p>
        </p:txBody>
      </p:sp>
      <p:sp>
        <p:nvSpPr>
          <p:cNvPr id="5" name="Rectangle 4"/>
          <p:cNvSpPr/>
          <p:nvPr/>
        </p:nvSpPr>
        <p:spPr>
          <a:xfrm>
            <a:off x="1219200" y="1815376"/>
            <a:ext cx="9707880" cy="4524315"/>
          </a:xfrm>
          <a:prstGeom prst="rect">
            <a:avLst/>
          </a:prstGeom>
        </p:spPr>
        <p:txBody>
          <a:bodyPr wrap="square">
            <a:spAutoFit/>
          </a:bodyPr>
          <a:lstStyle/>
          <a:p>
            <a:r>
              <a:rPr lang="en-US" sz="2400" dirty="0">
                <a:solidFill>
                  <a:srgbClr val="000000"/>
                </a:solidFill>
                <a:latin typeface="Arial" panose="020B0604020202020204" pitchFamily="34" charset="0"/>
              </a:rPr>
              <a:t>Integer </a:t>
            </a:r>
          </a:p>
          <a:p>
            <a:r>
              <a:rPr lang="en-US" sz="2400" b="0" dirty="0">
                <a:effectLst/>
              </a:rPr>
              <a:t>	1,2,3,4,5</a:t>
            </a:r>
          </a:p>
          <a:p>
            <a:endParaRPr lang="en-US" sz="2400" dirty="0">
              <a:solidFill>
                <a:srgbClr val="000000"/>
              </a:solidFill>
              <a:latin typeface="Arial" panose="020B0604020202020204" pitchFamily="34" charset="0"/>
            </a:endParaRPr>
          </a:p>
          <a:p>
            <a:r>
              <a:rPr lang="en-US" sz="2400" dirty="0">
                <a:solidFill>
                  <a:srgbClr val="000000"/>
                </a:solidFill>
                <a:latin typeface="Arial" panose="020B0604020202020204" pitchFamily="34" charset="0"/>
              </a:rPr>
              <a:t>Numeric</a:t>
            </a:r>
            <a:endParaRPr lang="en-US" sz="2400" b="0" dirty="0">
              <a:effectLst/>
            </a:endParaRPr>
          </a:p>
          <a:p>
            <a:r>
              <a:rPr lang="en-US" sz="2400" dirty="0">
                <a:solidFill>
                  <a:srgbClr val="000000"/>
                </a:solidFill>
                <a:latin typeface="Arial" panose="020B0604020202020204" pitchFamily="34" charset="0"/>
              </a:rPr>
              <a:t>	1.2, 1.0, 2.3, 4.5</a:t>
            </a:r>
          </a:p>
          <a:p>
            <a:endParaRPr lang="en-US" sz="2400" dirty="0">
              <a:solidFill>
                <a:srgbClr val="000000"/>
              </a:solidFill>
              <a:latin typeface="Arial" panose="020B0604020202020204" pitchFamily="34" charset="0"/>
            </a:endParaRPr>
          </a:p>
          <a:p>
            <a:r>
              <a:rPr lang="en-US" sz="2400" dirty="0">
                <a:solidFill>
                  <a:srgbClr val="000000"/>
                </a:solidFill>
                <a:latin typeface="Arial" panose="020B0604020202020204" pitchFamily="34" charset="0"/>
              </a:rPr>
              <a:t>Character</a:t>
            </a:r>
          </a:p>
          <a:p>
            <a:r>
              <a:rPr lang="en-US" sz="2400" b="0" dirty="0">
                <a:solidFill>
                  <a:srgbClr val="000000"/>
                </a:solidFill>
                <a:effectLst/>
                <a:latin typeface="Arial" panose="020B0604020202020204" pitchFamily="34" charset="0"/>
              </a:rPr>
              <a:t>	“A”</a:t>
            </a:r>
            <a:r>
              <a:rPr lang="en-US" sz="2400" dirty="0">
                <a:solidFill>
                  <a:srgbClr val="000000"/>
                </a:solidFill>
                <a:latin typeface="Arial" panose="020B0604020202020204" pitchFamily="34" charset="0"/>
              </a:rPr>
              <a:t>, “An”, “The”, “Metabolomics”, “R is awesome”</a:t>
            </a:r>
            <a:endParaRPr lang="en-US" sz="2400" b="0" dirty="0">
              <a:effectLst/>
            </a:endParaRPr>
          </a:p>
          <a:p>
            <a:endParaRPr lang="en-US" sz="2400" dirty="0">
              <a:solidFill>
                <a:srgbClr val="000000"/>
              </a:solidFill>
              <a:latin typeface="Arial" panose="020B0604020202020204" pitchFamily="34" charset="0"/>
            </a:endParaRPr>
          </a:p>
          <a:p>
            <a:r>
              <a:rPr lang="en-US" sz="2400" dirty="0">
                <a:solidFill>
                  <a:srgbClr val="000000"/>
                </a:solidFill>
                <a:latin typeface="Arial" panose="020B0604020202020204" pitchFamily="34" charset="0"/>
              </a:rPr>
              <a:t>Factors (categories) </a:t>
            </a:r>
          </a:p>
          <a:p>
            <a:r>
              <a:rPr lang="en-US" sz="2400" dirty="0">
                <a:solidFill>
                  <a:srgbClr val="000000"/>
                </a:solidFill>
                <a:latin typeface="Arial" panose="020B0604020202020204" pitchFamily="34" charset="0"/>
              </a:rPr>
              <a:t>	“male” &amp; “female”</a:t>
            </a:r>
          </a:p>
          <a:p>
            <a:endParaRPr lang="en-US" sz="2400" dirty="0"/>
          </a:p>
        </p:txBody>
      </p:sp>
    </p:spTree>
    <p:extLst>
      <p:ext uri="{BB962C8B-B14F-4D97-AF65-F5344CB8AC3E}">
        <p14:creationId xmlns:p14="http://schemas.microsoft.com/office/powerpoint/2010/main" val="34615398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5019</TotalTime>
  <Words>1055</Words>
  <Application>Microsoft Office PowerPoint</Application>
  <PresentationFormat>Widescreen</PresentationFormat>
  <Paragraphs>218</Paragraphs>
  <Slides>57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Arial</vt:lpstr>
      <vt:lpstr>Calibri</vt:lpstr>
      <vt:lpstr>Courier New</vt:lpstr>
      <vt:lpstr>Lucida Console</vt:lpstr>
      <vt:lpstr>NimbusRomNo9L-Regu</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Dinesh Barupal Kumar</dc:creator>
  <cp:lastModifiedBy>barupal-laptop</cp:lastModifiedBy>
  <cp:revision>271</cp:revision>
  <dcterms:created xsi:type="dcterms:W3CDTF">2017-03-20T20:01:09Z</dcterms:created>
  <dcterms:modified xsi:type="dcterms:W3CDTF">2017-03-28T20:36:54Z</dcterms:modified>
</cp:coreProperties>
</file>